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handoutMasterIdLst>
    <p:handoutMasterId r:id="rId27"/>
  </p:handoutMasterIdLst>
  <p:sldIdLst>
    <p:sldId id="256" r:id="rId2"/>
    <p:sldId id="285" r:id="rId3"/>
    <p:sldId id="258" r:id="rId4"/>
    <p:sldId id="284" r:id="rId5"/>
    <p:sldId id="280" r:id="rId6"/>
    <p:sldId id="281" r:id="rId7"/>
    <p:sldId id="261" r:id="rId8"/>
    <p:sldId id="268" r:id="rId9"/>
    <p:sldId id="263" r:id="rId10"/>
    <p:sldId id="265" r:id="rId11"/>
    <p:sldId id="264" r:id="rId12"/>
    <p:sldId id="274" r:id="rId13"/>
    <p:sldId id="286" r:id="rId14"/>
    <p:sldId id="271" r:id="rId15"/>
    <p:sldId id="272" r:id="rId16"/>
    <p:sldId id="278" r:id="rId17"/>
    <p:sldId id="291" r:id="rId18"/>
    <p:sldId id="288" r:id="rId19"/>
    <p:sldId id="287" r:id="rId20"/>
    <p:sldId id="289" r:id="rId21"/>
    <p:sldId id="273" r:id="rId22"/>
    <p:sldId id="269" r:id="rId23"/>
    <p:sldId id="290" r:id="rId24"/>
    <p:sldId id="283"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CE1"/>
    <a:srgbClr val="E8EEF1"/>
    <a:srgbClr val="009543"/>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893"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5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0" cy="464820"/>
          </a:xfrm>
          <a:prstGeom prst="rect">
            <a:avLst/>
          </a:prstGeom>
        </p:spPr>
        <p:txBody>
          <a:bodyPr vert="horz" lIns="92270" tIns="46135" rIns="92270" bIns="46135" rtlCol="0"/>
          <a:lstStyle>
            <a:lvl1pPr algn="l">
              <a:defRPr sz="1300"/>
            </a:lvl1pPr>
          </a:lstStyle>
          <a:p>
            <a:r>
              <a:rPr lang="en-US" smtClean="0"/>
              <a:t>College Credit Plus at Newark Catholic</a:t>
            </a:r>
            <a:endParaRPr lang="en-US"/>
          </a:p>
        </p:txBody>
      </p:sp>
      <p:sp>
        <p:nvSpPr>
          <p:cNvPr id="3" name="Date Placeholder 2"/>
          <p:cNvSpPr>
            <a:spLocks noGrp="1"/>
          </p:cNvSpPr>
          <p:nvPr>
            <p:ph type="dt" sz="quarter" idx="1"/>
          </p:nvPr>
        </p:nvSpPr>
        <p:spPr>
          <a:xfrm>
            <a:off x="3884615" y="1"/>
            <a:ext cx="2971800" cy="464820"/>
          </a:xfrm>
          <a:prstGeom prst="rect">
            <a:avLst/>
          </a:prstGeom>
        </p:spPr>
        <p:txBody>
          <a:bodyPr vert="horz" lIns="92270" tIns="46135" rIns="92270" bIns="46135" rtlCol="0"/>
          <a:lstStyle>
            <a:lvl1pPr algn="r">
              <a:defRPr sz="1300"/>
            </a:lvl1pPr>
          </a:lstStyle>
          <a:p>
            <a:r>
              <a:rPr lang="en-US" smtClean="0"/>
              <a:t>1/22/2018</a:t>
            </a:r>
            <a:endParaRPr lang="en-US"/>
          </a:p>
        </p:txBody>
      </p:sp>
      <p:sp>
        <p:nvSpPr>
          <p:cNvPr id="4" name="Footer Placeholder 3"/>
          <p:cNvSpPr>
            <a:spLocks noGrp="1"/>
          </p:cNvSpPr>
          <p:nvPr>
            <p:ph type="ftr" sz="quarter" idx="2"/>
          </p:nvPr>
        </p:nvSpPr>
        <p:spPr>
          <a:xfrm>
            <a:off x="2" y="8829970"/>
            <a:ext cx="2971800" cy="464820"/>
          </a:xfrm>
          <a:prstGeom prst="rect">
            <a:avLst/>
          </a:prstGeom>
        </p:spPr>
        <p:txBody>
          <a:bodyPr vert="horz" lIns="92270" tIns="46135" rIns="92270" bIns="46135" rtlCol="0" anchor="b"/>
          <a:lstStyle>
            <a:lvl1pPr algn="l">
              <a:defRPr sz="1300"/>
            </a:lvl1pPr>
          </a:lstStyle>
          <a:p>
            <a:r>
              <a:rPr lang="en-US" smtClean="0"/>
              <a:t>dwelch@laca.org</a:t>
            </a:r>
            <a:endParaRPr lang="en-US"/>
          </a:p>
        </p:txBody>
      </p:sp>
      <p:sp>
        <p:nvSpPr>
          <p:cNvPr id="5" name="Slide Number Placeholder 4"/>
          <p:cNvSpPr>
            <a:spLocks noGrp="1"/>
          </p:cNvSpPr>
          <p:nvPr>
            <p:ph type="sldNum" sz="quarter" idx="3"/>
          </p:nvPr>
        </p:nvSpPr>
        <p:spPr>
          <a:xfrm>
            <a:off x="3884615" y="8829970"/>
            <a:ext cx="2971800" cy="464820"/>
          </a:xfrm>
          <a:prstGeom prst="rect">
            <a:avLst/>
          </a:prstGeom>
        </p:spPr>
        <p:txBody>
          <a:bodyPr vert="horz" lIns="92270" tIns="46135" rIns="92270" bIns="46135" rtlCol="0" anchor="b"/>
          <a:lstStyle>
            <a:lvl1pPr algn="r">
              <a:defRPr sz="1300"/>
            </a:lvl1pPr>
          </a:lstStyle>
          <a:p>
            <a:fld id="{8EDE742B-425F-49FD-B02F-97315DC1DFB8}" type="slidenum">
              <a:rPr lang="en-US" smtClean="0"/>
              <a:t>‹#›</a:t>
            </a:fld>
            <a:endParaRPr lang="en-US"/>
          </a:p>
        </p:txBody>
      </p:sp>
    </p:spTree>
    <p:extLst>
      <p:ext uri="{BB962C8B-B14F-4D97-AF65-F5344CB8AC3E}">
        <p14:creationId xmlns:p14="http://schemas.microsoft.com/office/powerpoint/2010/main" val="350060783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2971722" cy="464506"/>
          </a:xfrm>
          <a:prstGeom prst="rect">
            <a:avLst/>
          </a:prstGeom>
        </p:spPr>
        <p:txBody>
          <a:bodyPr vert="horz" lIns="90240" tIns="45120" rIns="90240" bIns="45120" rtlCol="0"/>
          <a:lstStyle>
            <a:lvl1pPr algn="l">
              <a:defRPr sz="1300"/>
            </a:lvl1pPr>
          </a:lstStyle>
          <a:p>
            <a:r>
              <a:rPr lang="en-US" smtClean="0"/>
              <a:t>College Credit Plus at Newark Catholic</a:t>
            </a:r>
            <a:endParaRPr lang="en-US"/>
          </a:p>
        </p:txBody>
      </p:sp>
      <p:sp>
        <p:nvSpPr>
          <p:cNvPr id="3" name="Date Placeholder 2"/>
          <p:cNvSpPr>
            <a:spLocks noGrp="1"/>
          </p:cNvSpPr>
          <p:nvPr>
            <p:ph type="dt" idx="1"/>
          </p:nvPr>
        </p:nvSpPr>
        <p:spPr>
          <a:xfrm>
            <a:off x="3885108" y="6"/>
            <a:ext cx="2971722" cy="464506"/>
          </a:xfrm>
          <a:prstGeom prst="rect">
            <a:avLst/>
          </a:prstGeom>
        </p:spPr>
        <p:txBody>
          <a:bodyPr vert="horz" lIns="90240" tIns="45120" rIns="90240" bIns="45120" rtlCol="0"/>
          <a:lstStyle>
            <a:lvl1pPr algn="r">
              <a:defRPr sz="1300"/>
            </a:lvl1pPr>
          </a:lstStyle>
          <a:p>
            <a:r>
              <a:rPr lang="en-US" smtClean="0"/>
              <a:t>1/22/2018</a:t>
            </a:r>
            <a:endParaRPr lang="en-US"/>
          </a:p>
        </p:txBody>
      </p:sp>
      <p:sp>
        <p:nvSpPr>
          <p:cNvPr id="4" name="Slide Image Placeholder 3"/>
          <p:cNvSpPr>
            <a:spLocks noGrp="1" noRot="1" noChangeAspect="1"/>
          </p:cNvSpPr>
          <p:nvPr>
            <p:ph type="sldImg" idx="2"/>
          </p:nvPr>
        </p:nvSpPr>
        <p:spPr>
          <a:xfrm>
            <a:off x="1108075" y="698500"/>
            <a:ext cx="4641850" cy="3482975"/>
          </a:xfrm>
          <a:prstGeom prst="rect">
            <a:avLst/>
          </a:prstGeom>
          <a:noFill/>
          <a:ln w="12700">
            <a:solidFill>
              <a:prstClr val="black"/>
            </a:solidFill>
          </a:ln>
        </p:spPr>
        <p:txBody>
          <a:bodyPr vert="horz" lIns="90240" tIns="45120" rIns="90240" bIns="45120" rtlCol="0" anchor="ctr"/>
          <a:lstStyle/>
          <a:p>
            <a:endParaRPr lang="en-US"/>
          </a:p>
        </p:txBody>
      </p:sp>
      <p:sp>
        <p:nvSpPr>
          <p:cNvPr id="5" name="Notes Placeholder 4"/>
          <p:cNvSpPr>
            <a:spLocks noGrp="1"/>
          </p:cNvSpPr>
          <p:nvPr>
            <p:ph type="body" sz="quarter" idx="3"/>
          </p:nvPr>
        </p:nvSpPr>
        <p:spPr>
          <a:xfrm>
            <a:off x="685334" y="4414903"/>
            <a:ext cx="5487337" cy="4184741"/>
          </a:xfrm>
          <a:prstGeom prst="rect">
            <a:avLst/>
          </a:prstGeom>
        </p:spPr>
        <p:txBody>
          <a:bodyPr vert="horz" lIns="90240" tIns="45120" rIns="90240" bIns="451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03"/>
            <a:ext cx="2971722" cy="464506"/>
          </a:xfrm>
          <a:prstGeom prst="rect">
            <a:avLst/>
          </a:prstGeom>
        </p:spPr>
        <p:txBody>
          <a:bodyPr vert="horz" lIns="90240" tIns="45120" rIns="90240" bIns="45120" rtlCol="0" anchor="b"/>
          <a:lstStyle>
            <a:lvl1pPr algn="l">
              <a:defRPr sz="1300"/>
            </a:lvl1pPr>
          </a:lstStyle>
          <a:p>
            <a:r>
              <a:rPr lang="en-US" smtClean="0"/>
              <a:t>dwelch@laca.org</a:t>
            </a:r>
            <a:endParaRPr lang="en-US"/>
          </a:p>
        </p:txBody>
      </p:sp>
      <p:sp>
        <p:nvSpPr>
          <p:cNvPr id="7" name="Slide Number Placeholder 6"/>
          <p:cNvSpPr>
            <a:spLocks noGrp="1"/>
          </p:cNvSpPr>
          <p:nvPr>
            <p:ph type="sldNum" sz="quarter" idx="5"/>
          </p:nvPr>
        </p:nvSpPr>
        <p:spPr>
          <a:xfrm>
            <a:off x="3885108" y="8829803"/>
            <a:ext cx="2971722" cy="464506"/>
          </a:xfrm>
          <a:prstGeom prst="rect">
            <a:avLst/>
          </a:prstGeom>
        </p:spPr>
        <p:txBody>
          <a:bodyPr vert="horz" lIns="90240" tIns="45120" rIns="90240" bIns="45120" rtlCol="0" anchor="b"/>
          <a:lstStyle>
            <a:lvl1pPr algn="r">
              <a:defRPr sz="1300"/>
            </a:lvl1pPr>
          </a:lstStyle>
          <a:p>
            <a:fld id="{2E931705-A159-4AFC-A716-A767EAA1237F}" type="slidenum">
              <a:rPr lang="en-US" smtClean="0"/>
              <a:t>‹#›</a:t>
            </a:fld>
            <a:endParaRPr lang="en-US"/>
          </a:p>
        </p:txBody>
      </p:sp>
    </p:spTree>
    <p:extLst>
      <p:ext uri="{BB962C8B-B14F-4D97-AF65-F5344CB8AC3E}">
        <p14:creationId xmlns:p14="http://schemas.microsoft.com/office/powerpoint/2010/main" val="84806923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1/22/2018</a:t>
            </a:r>
            <a:endParaRPr lang="en-US"/>
          </a:p>
        </p:txBody>
      </p:sp>
    </p:spTree>
    <p:extLst>
      <p:ext uri="{BB962C8B-B14F-4D97-AF65-F5344CB8AC3E}">
        <p14:creationId xmlns:p14="http://schemas.microsoft.com/office/powerpoint/2010/main" val="395684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1/22/2018</a:t>
            </a:r>
            <a:endParaRPr lang="en-US"/>
          </a:p>
        </p:txBody>
      </p:sp>
    </p:spTree>
    <p:extLst>
      <p:ext uri="{BB962C8B-B14F-4D97-AF65-F5344CB8AC3E}">
        <p14:creationId xmlns:p14="http://schemas.microsoft.com/office/powerpoint/2010/main" val="286197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Ohio has an</a:t>
            </a:r>
            <a:r>
              <a:rPr lang="en-US" baseline="0" dirty="0" smtClean="0"/>
              <a:t> “Attainment Goal” of 65% of Ohio’s citizens earning a degree, certificate, or other postsecondary work credential by 2025.</a:t>
            </a:r>
            <a:endParaRPr lang="en-US" dirty="0"/>
          </a:p>
        </p:txBody>
      </p:sp>
      <p:sp>
        <p:nvSpPr>
          <p:cNvPr id="4" name="Date Placeholder 3"/>
          <p:cNvSpPr>
            <a:spLocks noGrp="1"/>
          </p:cNvSpPr>
          <p:nvPr>
            <p:ph type="dt" idx="10"/>
          </p:nvPr>
        </p:nvSpPr>
        <p:spPr/>
        <p:txBody>
          <a:bodyPr/>
          <a:lstStyle/>
          <a:p>
            <a:r>
              <a:rPr lang="en-US" smtClean="0"/>
              <a:t>1/22/2018</a:t>
            </a:r>
            <a:endParaRPr lang="en-US"/>
          </a:p>
        </p:txBody>
      </p:sp>
    </p:spTree>
    <p:extLst>
      <p:ext uri="{BB962C8B-B14F-4D97-AF65-F5344CB8AC3E}">
        <p14:creationId xmlns:p14="http://schemas.microsoft.com/office/powerpoint/2010/main" val="288443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1/22/2018</a:t>
            </a:r>
            <a:endParaRPr lang="en-US"/>
          </a:p>
        </p:txBody>
      </p:sp>
    </p:spTree>
    <p:extLst>
      <p:ext uri="{BB962C8B-B14F-4D97-AF65-F5344CB8AC3E}">
        <p14:creationId xmlns:p14="http://schemas.microsoft.com/office/powerpoint/2010/main" val="76741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supply</a:t>
            </a:r>
            <a:r>
              <a:rPr lang="en-US" baseline="0" dirty="0" smtClean="0"/>
              <a:t> a copy to the students when I meet with them, along with how to apply to COTC.</a:t>
            </a:r>
            <a:endParaRPr lang="en-US" dirty="0"/>
          </a:p>
        </p:txBody>
      </p:sp>
      <p:sp>
        <p:nvSpPr>
          <p:cNvPr id="4" name="Date Placeholder 3"/>
          <p:cNvSpPr>
            <a:spLocks noGrp="1"/>
          </p:cNvSpPr>
          <p:nvPr>
            <p:ph type="dt" idx="10"/>
          </p:nvPr>
        </p:nvSpPr>
        <p:spPr/>
        <p:txBody>
          <a:bodyPr/>
          <a:lstStyle/>
          <a:p>
            <a:r>
              <a:rPr lang="en-US" smtClean="0"/>
              <a:t>1/22/2018</a:t>
            </a:r>
            <a:endParaRPr lang="en-US"/>
          </a:p>
        </p:txBody>
      </p:sp>
    </p:spTree>
    <p:extLst>
      <p:ext uri="{BB962C8B-B14F-4D97-AF65-F5344CB8AC3E}">
        <p14:creationId xmlns:p14="http://schemas.microsoft.com/office/powerpoint/2010/main" val="59757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6BD615B-596E-44F2-8B10-930656F83A33}" type="datetime1">
              <a:rPr lang="en-US" smtClean="0"/>
              <a:t>2/10/2022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964B4FB-280A-41FD-BC0D-77CEC215470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06F8BB-DF6A-4203-B134-07CBD72E2466}" type="datetime1">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5E51EB-667A-4420-A4CC-4C94044C8BFB}" type="datetime1">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4ED3E0-D32F-40DF-BB3C-E691849FE5DA}" type="datetime1">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A358A5-F58B-47EA-AF64-19CAA38650AE}" type="datetime1">
              <a:rPr lang="en-US" smtClean="0"/>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4B4FB-280A-41FD-BC0D-77CEC215470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811ED1-A1D9-4687-8D18-B93A053BE0D0}" type="datetime1">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57B400-A322-419A-84FB-BF3B08069248}" type="datetime1">
              <a:rPr lang="en-US" smtClean="0"/>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1DF646-8B71-48E9-A20D-3351FB1AE1DC}" type="datetime1">
              <a:rPr lang="en-US" smtClean="0"/>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5838FA1-42B4-42DD-8480-AE92034D5AFB}" type="datetime1">
              <a:rPr lang="en-US" smtClean="0"/>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4B4FB-280A-41FD-BC0D-77CEC215470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5AF085-90CD-47F8-AFEE-F3425FE5A424}" type="datetime1">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B4FB-280A-41FD-BC0D-77CEC21547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1E0F9A-3607-43F5-A6A1-726BE6081E5C}" type="datetime1">
              <a:rPr lang="en-US" smtClean="0"/>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4B4FB-280A-41FD-BC0D-77CEC215470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7BB1EB9-7026-4655-9C60-C3B20FD5DC6A}" type="datetime1">
              <a:rPr lang="en-US" smtClean="0"/>
              <a:t>2/10/2022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64B4FB-280A-41FD-BC0D-77CEC215470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t.ly/2Hsdbb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https://www.ohiohighered.org/sites/ohiohighered.org/files/uploads/CCP/College-Credit-Plus_logo_lo-res_jan2015.jpg"/>
          <p:cNvPicPr>
            <a:picLocks noChangeAspect="1" noChangeArrowheads="1"/>
          </p:cNvPicPr>
          <p:nvPr/>
        </p:nvPicPr>
        <p:blipFill>
          <a:blip r:embed="rId3" cstate="print"/>
          <a:srcRect/>
          <a:stretch>
            <a:fillRect/>
          </a:stretch>
        </p:blipFill>
        <p:spPr bwMode="auto">
          <a:xfrm>
            <a:off x="1143000" y="4038600"/>
            <a:ext cx="7620000" cy="1905000"/>
          </a:xfrm>
          <a:prstGeom prst="rect">
            <a:avLst/>
          </a:prstGeom>
          <a:noFill/>
        </p:spPr>
      </p:pic>
      <p:sp>
        <p:nvSpPr>
          <p:cNvPr id="3" name="Subtitle 2"/>
          <p:cNvSpPr>
            <a:spLocks noGrp="1"/>
          </p:cNvSpPr>
          <p:nvPr>
            <p:ph type="subTitle" idx="1"/>
          </p:nvPr>
        </p:nvSpPr>
        <p:spPr>
          <a:xfrm>
            <a:off x="1219200" y="5638800"/>
            <a:ext cx="7406640" cy="457200"/>
          </a:xfrm>
        </p:spPr>
        <p:txBody>
          <a:bodyPr/>
          <a:lstStyle/>
          <a:p>
            <a:r>
              <a:rPr lang="en-US" i="1" smtClean="0">
                <a:solidFill>
                  <a:srgbClr val="0070C0"/>
                </a:solidFill>
              </a:rPr>
              <a:t>Earning dual college credit while in high school</a:t>
            </a:r>
            <a:endParaRPr lang="en-US" i="1" dirty="0">
              <a:solidFill>
                <a:srgbClr val="0070C0"/>
              </a:solidFill>
            </a:endParaRPr>
          </a:p>
        </p:txBody>
      </p:sp>
      <p:pic>
        <p:nvPicPr>
          <p:cNvPr id="72707" name="Picture 3"/>
          <p:cNvPicPr>
            <a:picLocks noChangeAspect="1" noChangeArrowheads="1"/>
          </p:cNvPicPr>
          <p:nvPr/>
        </p:nvPicPr>
        <p:blipFill>
          <a:blip r:embed="rId4" cstate="print"/>
          <a:srcRect r="83158"/>
          <a:stretch>
            <a:fillRect/>
          </a:stretch>
        </p:blipFill>
        <p:spPr bwMode="auto">
          <a:xfrm>
            <a:off x="1295400" y="838200"/>
            <a:ext cx="1219200" cy="1586168"/>
          </a:xfrm>
          <a:prstGeom prst="rect">
            <a:avLst/>
          </a:prstGeom>
          <a:noFill/>
          <a:ln w="9525">
            <a:noFill/>
            <a:miter lim="800000"/>
            <a:headEnd/>
            <a:tailEnd/>
          </a:ln>
        </p:spPr>
      </p:pic>
      <p:sp>
        <p:nvSpPr>
          <p:cNvPr id="6" name="TextBox 5"/>
          <p:cNvSpPr txBox="1"/>
          <p:nvPr/>
        </p:nvSpPr>
        <p:spPr>
          <a:xfrm>
            <a:off x="2590800" y="914400"/>
            <a:ext cx="6172200" cy="1471172"/>
          </a:xfrm>
          <a:prstGeom prst="rect">
            <a:avLst/>
          </a:prstGeom>
          <a:noFill/>
        </p:spPr>
        <p:txBody>
          <a:bodyPr wrap="square" rtlCol="0">
            <a:spAutoFit/>
          </a:bodyPr>
          <a:lstStyle/>
          <a:p>
            <a:pPr>
              <a:lnSpc>
                <a:spcPct val="70000"/>
              </a:lnSpc>
            </a:pPr>
            <a:r>
              <a:rPr lang="en-US" sz="5400" cap="small" dirty="0" smtClean="0">
                <a:solidFill>
                  <a:srgbClr val="009543"/>
                </a:solidFill>
                <a:latin typeface="Palatino Linotype" pitchFamily="18" charset="0"/>
              </a:rPr>
              <a:t>Newark Catholic</a:t>
            </a:r>
          </a:p>
          <a:p>
            <a:pPr>
              <a:lnSpc>
                <a:spcPct val="70000"/>
              </a:lnSpc>
            </a:pPr>
            <a:r>
              <a:rPr lang="en-US" sz="5400" cap="small" dirty="0" smtClean="0">
                <a:solidFill>
                  <a:srgbClr val="009543"/>
                </a:solidFill>
                <a:latin typeface="Palatino Linotype" pitchFamily="18" charset="0"/>
              </a:rPr>
              <a:t>high school</a:t>
            </a:r>
          </a:p>
          <a:p>
            <a:pPr>
              <a:lnSpc>
                <a:spcPct val="70000"/>
              </a:lnSpc>
            </a:pPr>
            <a:r>
              <a:rPr lang="en-US" sz="2000" cap="small" spc="400" dirty="0" smtClean="0">
                <a:solidFill>
                  <a:srgbClr val="009543"/>
                </a:solidFill>
                <a:latin typeface="Segoe UI" pitchFamily="34" charset="0"/>
                <a:ea typeface="Segoe UI" pitchFamily="34" charset="0"/>
                <a:cs typeface="Segoe UI" pitchFamily="34" charset="0"/>
              </a:rPr>
              <a:t>FAITH  •  KNOWLEDGE  •  SERVICE</a:t>
            </a:r>
            <a:endParaRPr lang="en-US" sz="2000" cap="small" spc="400" dirty="0">
              <a:solidFill>
                <a:srgbClr val="009543"/>
              </a:solidFill>
              <a:latin typeface="Segoe UI" pitchFamily="34" charset="0"/>
              <a:ea typeface="Segoe UI" pitchFamily="34" charset="0"/>
              <a:cs typeface="Segoe UI" pitchFamily="34" charset="0"/>
            </a:endParaRPr>
          </a:p>
        </p:txBody>
      </p:sp>
      <p:cxnSp>
        <p:nvCxnSpPr>
          <p:cNvPr id="7" name="Straight Connector 6"/>
          <p:cNvCxnSpPr/>
          <p:nvPr/>
        </p:nvCxnSpPr>
        <p:spPr>
          <a:xfrm>
            <a:off x="1295400" y="33528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7964B4FB-280A-41FD-BC0D-77CEC215470F}"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How many credits can a student earn?</a:t>
            </a:r>
            <a:endParaRPr lang="en-US" sz="3200" b="1" dirty="0"/>
          </a:p>
        </p:txBody>
      </p:sp>
      <p:sp>
        <p:nvSpPr>
          <p:cNvPr id="3" name="Content Placeholder 2"/>
          <p:cNvSpPr>
            <a:spLocks noGrp="1"/>
          </p:cNvSpPr>
          <p:nvPr>
            <p:ph idx="1"/>
          </p:nvPr>
        </p:nvSpPr>
        <p:spPr>
          <a:xfrm>
            <a:off x="1435608" y="1447800"/>
            <a:ext cx="7498080" cy="5029200"/>
          </a:xfrm>
        </p:spPr>
        <p:txBody>
          <a:bodyPr>
            <a:normAutofit/>
          </a:bodyPr>
          <a:lstStyle/>
          <a:p>
            <a:r>
              <a:rPr lang="en-US" sz="2800" dirty="0" smtClean="0"/>
              <a:t>Theoretically, a student can earn up to </a:t>
            </a:r>
            <a:r>
              <a:rPr lang="en-US" sz="2800" b="1" dirty="0" smtClean="0">
                <a:effectLst>
                  <a:outerShdw blurRad="38100" dist="38100" dir="2700000" algn="tl">
                    <a:srgbClr val="000000">
                      <a:alpha val="43137"/>
                    </a:srgbClr>
                  </a:outerShdw>
                </a:effectLst>
              </a:rPr>
              <a:t>30</a:t>
            </a:r>
            <a:r>
              <a:rPr lang="en-US" sz="2800" dirty="0" smtClean="0"/>
              <a:t> semester hours per year</a:t>
            </a:r>
          </a:p>
          <a:p>
            <a:pPr marL="82296" indent="0">
              <a:buNone/>
            </a:pPr>
            <a:endParaRPr lang="en-US" sz="1000" dirty="0" smtClean="0"/>
          </a:p>
          <a:p>
            <a:pPr marL="82296" indent="0">
              <a:buNone/>
            </a:pPr>
            <a:r>
              <a:rPr lang="en-US" sz="2800" dirty="0" smtClean="0"/>
              <a:t>	</a:t>
            </a:r>
            <a:r>
              <a:rPr lang="en-US" sz="2800" dirty="0" smtClean="0">
                <a:solidFill>
                  <a:srgbClr val="7030A0"/>
                </a:solidFill>
              </a:rPr>
              <a:t>(# of HS only classes)   x   3  =   </a:t>
            </a:r>
            <a:endParaRPr lang="en-US" sz="1600" dirty="0" smtClean="0">
              <a:solidFill>
                <a:srgbClr val="7030A0"/>
              </a:solidFill>
            </a:endParaRPr>
          </a:p>
          <a:p>
            <a:pPr marL="82296" indent="0">
              <a:buNone/>
            </a:pPr>
            <a:endParaRPr lang="en-US" sz="1600" dirty="0" smtClean="0">
              <a:solidFill>
                <a:srgbClr val="7030A0"/>
              </a:solidFill>
            </a:endParaRPr>
          </a:p>
          <a:p>
            <a:pPr marL="82296" indent="0">
              <a:lnSpc>
                <a:spcPct val="85000"/>
              </a:lnSpc>
              <a:buNone/>
            </a:pPr>
            <a:r>
              <a:rPr lang="en-US" sz="2800" dirty="0" smtClean="0">
                <a:solidFill>
                  <a:srgbClr val="7030A0"/>
                </a:solidFill>
              </a:rPr>
              <a:t>	30 –         =  # of college credits student 				may earn that year</a:t>
            </a:r>
          </a:p>
          <a:p>
            <a:pPr marL="82296" indent="0">
              <a:lnSpc>
                <a:spcPct val="85000"/>
              </a:lnSpc>
              <a:buNone/>
            </a:pPr>
            <a:endParaRPr lang="en-US" sz="900" dirty="0" smtClean="0">
              <a:solidFill>
                <a:srgbClr val="7030A0"/>
              </a:solidFill>
            </a:endParaRPr>
          </a:p>
          <a:p>
            <a:pPr marL="82296" indent="0">
              <a:lnSpc>
                <a:spcPct val="85000"/>
              </a:lnSpc>
              <a:buNone/>
            </a:pPr>
            <a:endParaRPr lang="en-US" sz="900" dirty="0">
              <a:solidFill>
                <a:srgbClr val="7030A0"/>
              </a:solidFill>
            </a:endParaRPr>
          </a:p>
          <a:p>
            <a:pPr marL="82296" indent="0">
              <a:lnSpc>
                <a:spcPct val="85000"/>
              </a:lnSpc>
              <a:buNone/>
            </a:pPr>
            <a:endParaRPr lang="en-US" sz="900" dirty="0" smtClean="0">
              <a:solidFill>
                <a:srgbClr val="7030A0"/>
              </a:solidFill>
            </a:endParaRPr>
          </a:p>
          <a:p>
            <a:pPr marL="82296" indent="0">
              <a:lnSpc>
                <a:spcPct val="85000"/>
              </a:lnSpc>
              <a:buNone/>
            </a:pPr>
            <a:r>
              <a:rPr lang="en-US" sz="2800" dirty="0" smtClean="0"/>
              <a:t>A sample NC senior is taking Theology, </a:t>
            </a:r>
            <a:r>
              <a:rPr lang="en-US" sz="2800" dirty="0"/>
              <a:t>Math, </a:t>
            </a:r>
            <a:r>
              <a:rPr lang="en-US" sz="2800" dirty="0" smtClean="0"/>
              <a:t>English, Science, Social Studies, and an Art.		6   x   3 = 18</a:t>
            </a:r>
          </a:p>
          <a:p>
            <a:pPr marL="82296" indent="0">
              <a:lnSpc>
                <a:spcPct val="85000"/>
              </a:lnSpc>
              <a:buNone/>
            </a:pPr>
            <a:r>
              <a:rPr lang="en-US" sz="2800" dirty="0"/>
              <a:t>	</a:t>
            </a:r>
            <a:r>
              <a:rPr lang="en-US" sz="2800" dirty="0" smtClean="0"/>
              <a:t>30 – 18 = </a:t>
            </a:r>
            <a:r>
              <a:rPr lang="en-US" sz="2800" b="1" dirty="0" smtClean="0"/>
              <a:t>12</a:t>
            </a:r>
            <a:r>
              <a:rPr lang="en-US" sz="2800" dirty="0" smtClean="0"/>
              <a:t> hours of CCP allowed</a:t>
            </a:r>
          </a:p>
        </p:txBody>
      </p:sp>
      <p:sp>
        <p:nvSpPr>
          <p:cNvPr id="4" name="Rectangle 3"/>
          <p:cNvSpPr/>
          <p:nvPr/>
        </p:nvSpPr>
        <p:spPr>
          <a:xfrm>
            <a:off x="7391400" y="2667000"/>
            <a:ext cx="533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76600" y="3429000"/>
            <a:ext cx="533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295400" y="12954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7964B4FB-280A-41FD-BC0D-77CEC215470F}" type="slidenum">
              <a:rPr lang="en-US" smtClean="0"/>
              <a:t>10</a:t>
            </a:fld>
            <a:endParaRPr lang="en-US"/>
          </a:p>
        </p:txBody>
      </p:sp>
      <p:cxnSp>
        <p:nvCxnSpPr>
          <p:cNvPr id="9" name="Straight Connector 8"/>
          <p:cNvCxnSpPr/>
          <p:nvPr/>
        </p:nvCxnSpPr>
        <p:spPr>
          <a:xfrm>
            <a:off x="1435608" y="4495800"/>
            <a:ext cx="74035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Determining how you participate</a:t>
            </a:r>
            <a:endParaRPr lang="en-US" sz="3200" b="1" dirty="0"/>
          </a:p>
        </p:txBody>
      </p:sp>
      <p:sp>
        <p:nvSpPr>
          <p:cNvPr id="3" name="Content Placeholder 2"/>
          <p:cNvSpPr>
            <a:spLocks noGrp="1"/>
          </p:cNvSpPr>
          <p:nvPr>
            <p:ph idx="1"/>
          </p:nvPr>
        </p:nvSpPr>
        <p:spPr>
          <a:xfrm>
            <a:off x="1435608" y="1447800"/>
            <a:ext cx="7498080" cy="5257800"/>
          </a:xfrm>
        </p:spPr>
        <p:txBody>
          <a:bodyPr>
            <a:normAutofit/>
          </a:bodyPr>
          <a:lstStyle/>
          <a:p>
            <a:r>
              <a:rPr lang="en-US" sz="2800" dirty="0" smtClean="0"/>
              <a:t>Classes can be offered:	</a:t>
            </a:r>
          </a:p>
          <a:p>
            <a:pPr lvl="1"/>
            <a:r>
              <a:rPr lang="en-US" dirty="0" smtClean="0"/>
              <a:t>On the college campus (difficult for NC students)</a:t>
            </a:r>
          </a:p>
          <a:p>
            <a:pPr lvl="1"/>
            <a:r>
              <a:rPr lang="en-US" dirty="0" smtClean="0"/>
              <a:t>Online</a:t>
            </a:r>
            <a:r>
              <a:rPr lang="en-US" sz="1200" dirty="0"/>
              <a:t> </a:t>
            </a:r>
            <a:r>
              <a:rPr lang="en-US" sz="1200" dirty="0" smtClean="0"/>
              <a:t> </a:t>
            </a:r>
            <a:r>
              <a:rPr lang="en-US" dirty="0" smtClean="0"/>
              <a:t> (asynchronous)</a:t>
            </a:r>
            <a:endParaRPr lang="en-US" sz="1200" dirty="0" smtClean="0"/>
          </a:p>
          <a:p>
            <a:pPr marL="402336" lvl="1" indent="0">
              <a:buNone/>
            </a:pPr>
            <a:r>
              <a:rPr lang="en-US" sz="1200" dirty="0" smtClean="0"/>
              <a:t> </a:t>
            </a:r>
          </a:p>
          <a:p>
            <a:r>
              <a:rPr lang="en-US" sz="2800" dirty="0" smtClean="0"/>
              <a:t>College courses must be college-level.  For example, a math class that is a remedial class would not qualify.</a:t>
            </a:r>
          </a:p>
          <a:p>
            <a:pPr lvl="1"/>
            <a:endParaRPr lang="en-US" dirty="0"/>
          </a:p>
        </p:txBody>
      </p:sp>
      <p:cxnSp>
        <p:nvCxnSpPr>
          <p:cNvPr id="4" name="Straight Connector 3"/>
          <p:cNvCxnSpPr/>
          <p:nvPr/>
        </p:nvCxnSpPr>
        <p:spPr>
          <a:xfrm>
            <a:off x="1295400" y="14478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Will the credits transfer?</a:t>
            </a:r>
            <a:endParaRPr lang="en-US" sz="3600" b="1" dirty="0"/>
          </a:p>
        </p:txBody>
      </p:sp>
      <p:sp>
        <p:nvSpPr>
          <p:cNvPr id="3" name="Content Placeholder 2"/>
          <p:cNvSpPr>
            <a:spLocks noGrp="1"/>
          </p:cNvSpPr>
          <p:nvPr>
            <p:ph idx="1"/>
          </p:nvPr>
        </p:nvSpPr>
        <p:spPr>
          <a:xfrm>
            <a:off x="1435608" y="1447800"/>
            <a:ext cx="7632192" cy="5105400"/>
          </a:xfrm>
        </p:spPr>
        <p:txBody>
          <a:bodyPr>
            <a:normAutofit/>
          </a:bodyPr>
          <a:lstStyle/>
          <a:p>
            <a:pPr>
              <a:spcBef>
                <a:spcPts val="0"/>
              </a:spcBef>
              <a:spcAft>
                <a:spcPts val="1800"/>
              </a:spcAft>
            </a:pPr>
            <a:r>
              <a:rPr lang="en-US" sz="3000" dirty="0" smtClean="0"/>
              <a:t>Ohio’s Transfer to Degree Guarantee allows for easy transfer of most credits from </a:t>
            </a:r>
            <a:r>
              <a:rPr lang="en-US" sz="3000" b="1" dirty="0" smtClean="0"/>
              <a:t>public college to public college</a:t>
            </a:r>
            <a:r>
              <a:rPr lang="en-US" sz="3000" dirty="0" smtClean="0"/>
              <a:t>.</a:t>
            </a:r>
          </a:p>
          <a:p>
            <a:pPr lvl="1">
              <a:spcBef>
                <a:spcPts val="0"/>
              </a:spcBef>
              <a:spcAft>
                <a:spcPts val="1800"/>
              </a:spcAft>
            </a:pPr>
            <a:r>
              <a:rPr lang="en-US" sz="3000" dirty="0" smtClean="0"/>
              <a:t>For more information on </a:t>
            </a:r>
            <a:r>
              <a:rPr lang="en-US" sz="3000" dirty="0"/>
              <a:t>credit transfer, go to: </a:t>
            </a:r>
            <a:r>
              <a:rPr lang="en-US" sz="3000" dirty="0">
                <a:hlinkClick r:id="rId2"/>
              </a:rPr>
              <a:t>https://</a:t>
            </a:r>
            <a:r>
              <a:rPr lang="en-US" sz="3000" dirty="0" smtClean="0">
                <a:hlinkClick r:id="rId2"/>
              </a:rPr>
              <a:t>bit.ly/2HsdbbU</a:t>
            </a:r>
            <a:endParaRPr lang="en-US" sz="3000" dirty="0" smtClean="0"/>
          </a:p>
          <a:p>
            <a:pPr>
              <a:spcBef>
                <a:spcPts val="0"/>
              </a:spcBef>
              <a:spcAft>
                <a:spcPts val="1800"/>
              </a:spcAft>
            </a:pPr>
            <a:r>
              <a:rPr lang="en-US" sz="3000" dirty="0" smtClean="0"/>
              <a:t>Private college credits for transfer will be evaluated on a case-by-case basis by the receiving college.</a:t>
            </a:r>
          </a:p>
          <a:p>
            <a:pPr>
              <a:buNone/>
            </a:pPr>
            <a:endParaRPr lang="en-US"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Course Selection</a:t>
            </a:r>
            <a:endParaRPr lang="en-US" sz="3200" b="1" dirty="0"/>
          </a:p>
        </p:txBody>
      </p:sp>
      <p:sp>
        <p:nvSpPr>
          <p:cNvPr id="3" name="Content Placeholder 2"/>
          <p:cNvSpPr>
            <a:spLocks noGrp="1"/>
          </p:cNvSpPr>
          <p:nvPr>
            <p:ph idx="1"/>
          </p:nvPr>
        </p:nvSpPr>
        <p:spPr>
          <a:xfrm>
            <a:off x="1435608" y="1447800"/>
            <a:ext cx="7498080" cy="5257800"/>
          </a:xfrm>
        </p:spPr>
        <p:txBody>
          <a:bodyPr>
            <a:normAutofit lnSpcReduction="10000"/>
          </a:bodyPr>
          <a:lstStyle/>
          <a:p>
            <a:pPr marL="82296" indent="0">
              <a:buNone/>
            </a:pPr>
            <a:r>
              <a:rPr lang="en-US" sz="2800" dirty="0" smtClean="0"/>
              <a:t>CCP students must take 15 hours of Level I courses before they can expand to Level II.</a:t>
            </a:r>
          </a:p>
          <a:p>
            <a:pPr marL="82296" indent="0">
              <a:buNone/>
            </a:pPr>
            <a:endParaRPr lang="en-US" sz="2800" dirty="0"/>
          </a:p>
          <a:p>
            <a:pPr marL="82296" indent="0">
              <a:buNone/>
            </a:pPr>
            <a:r>
              <a:rPr lang="en-US" sz="2800" dirty="0" smtClean="0"/>
              <a:t>Level I courses are:</a:t>
            </a:r>
          </a:p>
          <a:p>
            <a:r>
              <a:rPr lang="en-US" sz="2800" dirty="0" smtClean="0"/>
              <a:t>Transferable</a:t>
            </a:r>
          </a:p>
          <a:p>
            <a:r>
              <a:rPr lang="en-US" sz="2800" dirty="0" smtClean="0"/>
              <a:t>Satisfy a technical certificate program</a:t>
            </a:r>
          </a:p>
          <a:p>
            <a:r>
              <a:rPr lang="en-US" sz="2800" dirty="0" smtClean="0"/>
              <a:t>Study skills or career success skills </a:t>
            </a:r>
          </a:p>
          <a:p>
            <a:endParaRPr lang="en-US" sz="2800" dirty="0"/>
          </a:p>
          <a:p>
            <a:pPr marL="82296" indent="0">
              <a:buNone/>
            </a:pPr>
            <a:r>
              <a:rPr lang="en-US" sz="2800" dirty="0" smtClean="0"/>
              <a:t>Advice:  Think “gen </a:t>
            </a:r>
            <a:r>
              <a:rPr lang="en-US" sz="2800" dirty="0" err="1" smtClean="0"/>
              <a:t>ed</a:t>
            </a:r>
            <a:r>
              <a:rPr lang="en-US" sz="2800" dirty="0" smtClean="0"/>
              <a:t>”; consider courses that any freshman would need to take when they go to any college.</a:t>
            </a:r>
          </a:p>
          <a:p>
            <a:pPr lvl="1"/>
            <a:endParaRPr lang="en-US" dirty="0"/>
          </a:p>
        </p:txBody>
      </p:sp>
      <p:cxnSp>
        <p:nvCxnSpPr>
          <p:cNvPr id="4" name="Straight Connector 3"/>
          <p:cNvCxnSpPr/>
          <p:nvPr/>
        </p:nvCxnSpPr>
        <p:spPr>
          <a:xfrm>
            <a:off x="1295400" y="14478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13</a:t>
            </a:fld>
            <a:endParaRPr lang="en-US"/>
          </a:p>
        </p:txBody>
      </p:sp>
    </p:spTree>
    <p:extLst>
      <p:ext uri="{BB962C8B-B14F-4D97-AF65-F5344CB8AC3E}">
        <p14:creationId xmlns:p14="http://schemas.microsoft.com/office/powerpoint/2010/main" val="4142154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does participating work?</a:t>
            </a:r>
            <a:endParaRPr lang="en-US" sz="3600" b="1" dirty="0"/>
          </a:p>
        </p:txBody>
      </p:sp>
      <p:sp>
        <p:nvSpPr>
          <p:cNvPr id="3" name="Content Placeholder 2"/>
          <p:cNvSpPr>
            <a:spLocks noGrp="1"/>
          </p:cNvSpPr>
          <p:nvPr>
            <p:ph idx="1"/>
          </p:nvPr>
        </p:nvSpPr>
        <p:spPr>
          <a:xfrm>
            <a:off x="1219200" y="1447800"/>
            <a:ext cx="7714488" cy="5257800"/>
          </a:xfrm>
        </p:spPr>
        <p:txBody>
          <a:bodyPr>
            <a:noAutofit/>
          </a:bodyPr>
          <a:lstStyle/>
          <a:p>
            <a:pPr marL="52387" indent="0">
              <a:spcBef>
                <a:spcPts val="0"/>
              </a:spcBef>
              <a:buNone/>
              <a:tabLst>
                <a:tab pos="4000500" algn="l"/>
              </a:tabLst>
            </a:pPr>
            <a:r>
              <a:rPr lang="en-US" sz="2700" b="1" u="sng" dirty="0" smtClean="0"/>
              <a:t>Return to NC</a:t>
            </a:r>
            <a:r>
              <a:rPr lang="en-US" sz="2700" b="1" dirty="0" smtClean="0"/>
              <a:t>   (student) </a:t>
            </a:r>
            <a:r>
              <a:rPr lang="en-US" sz="2700" dirty="0" smtClean="0"/>
              <a:t>(Turn </a:t>
            </a:r>
            <a:r>
              <a:rPr lang="en-US" sz="2700" dirty="0"/>
              <a:t>in </a:t>
            </a:r>
            <a:r>
              <a:rPr lang="en-US" sz="2700" dirty="0" smtClean="0"/>
              <a:t>to Mrs</a:t>
            </a:r>
            <a:r>
              <a:rPr lang="en-US" sz="2700" dirty="0"/>
              <a:t>. </a:t>
            </a:r>
            <a:r>
              <a:rPr lang="en-US" sz="2700" dirty="0" smtClean="0"/>
              <a:t>Galbari through the main office)</a:t>
            </a:r>
          </a:p>
          <a:p>
            <a:pPr marL="400050" indent="-347663">
              <a:spcBef>
                <a:spcPts val="0"/>
              </a:spcBef>
              <a:buFont typeface="Wingdings" panose="05000000000000000000" pitchFamily="2" charset="2"/>
              <a:buChar char="q"/>
              <a:tabLst>
                <a:tab pos="4000500" algn="l"/>
              </a:tabLst>
            </a:pPr>
            <a:r>
              <a:rPr lang="en-US" sz="2700" dirty="0" smtClean="0"/>
              <a:t>CCP Plan (includes transcript request and FERPA waiver) by March 1		</a:t>
            </a:r>
          </a:p>
          <a:p>
            <a:pPr marL="52387" indent="0">
              <a:spcBef>
                <a:spcPts val="0"/>
              </a:spcBef>
              <a:buNone/>
              <a:tabLst>
                <a:tab pos="3605213" algn="l"/>
              </a:tabLst>
            </a:pPr>
            <a:r>
              <a:rPr lang="en-US" sz="2700" b="1" u="sng" dirty="0" smtClean="0"/>
              <a:t>To the college(s) (student)</a:t>
            </a:r>
          </a:p>
          <a:p>
            <a:pPr marL="400050" indent="-347663">
              <a:spcBef>
                <a:spcPts val="0"/>
              </a:spcBef>
              <a:buFont typeface="Wingdings" panose="05000000000000000000" pitchFamily="2" charset="2"/>
              <a:buChar char="q"/>
              <a:tabLst>
                <a:tab pos="3605213" algn="l"/>
              </a:tabLst>
            </a:pPr>
            <a:r>
              <a:rPr lang="en-US" sz="2700" dirty="0"/>
              <a:t>College </a:t>
            </a:r>
            <a:r>
              <a:rPr lang="en-US" sz="2700" dirty="0" smtClean="0"/>
              <a:t>Application- Student fills out online</a:t>
            </a:r>
          </a:p>
          <a:p>
            <a:pPr marL="400050" indent="-347663">
              <a:spcBef>
                <a:spcPts val="0"/>
              </a:spcBef>
              <a:buFont typeface="Wingdings" panose="05000000000000000000" pitchFamily="2" charset="2"/>
              <a:buChar char="q"/>
              <a:tabLst>
                <a:tab pos="3605213" algn="l"/>
              </a:tabLst>
            </a:pPr>
            <a:r>
              <a:rPr lang="en-US" sz="2700" dirty="0" smtClean="0"/>
              <a:t>Permission slip</a:t>
            </a:r>
          </a:p>
          <a:p>
            <a:pPr marL="52387" indent="0">
              <a:spcBef>
                <a:spcPts val="0"/>
              </a:spcBef>
              <a:buNone/>
              <a:tabLst>
                <a:tab pos="3605213" algn="l"/>
              </a:tabLst>
            </a:pPr>
            <a:r>
              <a:rPr lang="en-US" sz="2700" b="1" u="sng" dirty="0" smtClean="0"/>
              <a:t>To ODE</a:t>
            </a:r>
            <a:r>
              <a:rPr lang="en-US" sz="2700" b="1" dirty="0" smtClean="0"/>
              <a:t>  (parent)</a:t>
            </a:r>
          </a:p>
          <a:p>
            <a:pPr marL="400050" indent="-347663">
              <a:spcBef>
                <a:spcPts val="0"/>
              </a:spcBef>
              <a:buFont typeface="Wingdings" panose="05000000000000000000" pitchFamily="2" charset="2"/>
              <a:buChar char="q"/>
              <a:tabLst>
                <a:tab pos="3605213" algn="l"/>
              </a:tabLst>
            </a:pPr>
            <a:r>
              <a:rPr lang="en-US" sz="2700" dirty="0" smtClean="0"/>
              <a:t>Intent to Participate/funding form</a:t>
            </a:r>
          </a:p>
          <a:p>
            <a:pPr marL="52387" indent="0">
              <a:spcBef>
                <a:spcPts val="0"/>
              </a:spcBef>
              <a:buNone/>
              <a:tabLst>
                <a:tab pos="3605213" algn="l"/>
              </a:tabLst>
            </a:pPr>
            <a:r>
              <a:rPr lang="en-US" sz="2700" dirty="0" smtClean="0"/>
              <a:t>    Received by April 1 at 5:00 (note the change</a:t>
            </a:r>
            <a:endParaRPr lang="en-US" sz="2700" dirty="0"/>
          </a:p>
          <a:p>
            <a:pPr marL="52387" indent="0">
              <a:spcBef>
                <a:spcPts val="0"/>
              </a:spcBef>
              <a:buNone/>
              <a:tabLst>
                <a:tab pos="3605213" algn="l"/>
              </a:tabLst>
            </a:pPr>
            <a:r>
              <a:rPr lang="en-US" sz="2700" dirty="0" smtClean="0"/>
              <a:t>    from last year)</a:t>
            </a:r>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 pays?</a:t>
            </a:r>
            <a:endParaRPr lang="en-US" sz="3600" b="1" dirty="0"/>
          </a:p>
        </p:txBody>
      </p:sp>
      <p:sp>
        <p:nvSpPr>
          <p:cNvPr id="3" name="Content Placeholder 2"/>
          <p:cNvSpPr>
            <a:spLocks noGrp="1"/>
          </p:cNvSpPr>
          <p:nvPr>
            <p:ph idx="1"/>
          </p:nvPr>
        </p:nvSpPr>
        <p:spPr>
          <a:xfrm>
            <a:off x="1435608" y="1447800"/>
            <a:ext cx="7498080" cy="5257800"/>
          </a:xfrm>
        </p:spPr>
        <p:txBody>
          <a:bodyPr>
            <a:normAutofit/>
          </a:bodyPr>
          <a:lstStyle/>
          <a:p>
            <a:r>
              <a:rPr lang="en-US" sz="2800" b="1" dirty="0" smtClean="0"/>
              <a:t>If you are approved for funding</a:t>
            </a:r>
            <a:r>
              <a:rPr lang="en-US" sz="2800" dirty="0" smtClean="0"/>
              <a:t>, Ohio pays for the class, NC pays for the books, and the college pays for any course fees.</a:t>
            </a:r>
          </a:p>
          <a:p>
            <a:r>
              <a:rPr lang="en-US" sz="2800" dirty="0" smtClean="0"/>
              <a:t>Transportation to and from any campuses is the responsibility of the student.</a:t>
            </a:r>
          </a:p>
          <a:p>
            <a:r>
              <a:rPr lang="en-US" sz="2800" dirty="0" smtClean="0"/>
              <a:t>If you are not approved for funding, </a:t>
            </a:r>
            <a:r>
              <a:rPr lang="en-US" sz="2800" u="sng" dirty="0" smtClean="0"/>
              <a:t>you are not a CCP student</a:t>
            </a:r>
            <a:r>
              <a:rPr lang="en-US" sz="2800" dirty="0" smtClean="0"/>
              <a:t>.  </a:t>
            </a:r>
            <a:endParaRPr lang="en-US" sz="2800"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Application Process</a:t>
            </a:r>
            <a:endParaRPr lang="en-US" dirty="0"/>
          </a:p>
        </p:txBody>
      </p:sp>
      <p:sp>
        <p:nvSpPr>
          <p:cNvPr id="3" name="Content Placeholder 2"/>
          <p:cNvSpPr>
            <a:spLocks noGrp="1"/>
          </p:cNvSpPr>
          <p:nvPr>
            <p:ph idx="1"/>
          </p:nvPr>
        </p:nvSpPr>
        <p:spPr/>
        <p:txBody>
          <a:bodyPr>
            <a:normAutofit fontScale="85000" lnSpcReduction="20000"/>
          </a:bodyPr>
          <a:lstStyle/>
          <a:p>
            <a:r>
              <a:rPr lang="en-US" smtClean="0"/>
              <a:t>Complete and return the “CCP Plan” form.</a:t>
            </a:r>
          </a:p>
          <a:p>
            <a:r>
              <a:rPr lang="en-US" smtClean="0"/>
              <a:t>Open an OH/ID account (parents)</a:t>
            </a:r>
          </a:p>
          <a:p>
            <a:r>
              <a:rPr lang="en-US" smtClean="0"/>
              <a:t>Apply to the college(s). (student)</a:t>
            </a:r>
          </a:p>
          <a:p>
            <a:r>
              <a:rPr lang="en-US" smtClean="0"/>
              <a:t>Receive acceptance letter(s) from the college(s).</a:t>
            </a:r>
          </a:p>
          <a:p>
            <a:r>
              <a:rPr lang="en-US" smtClean="0"/>
              <a:t>Apply for funding by April 1 at 5pm.</a:t>
            </a:r>
          </a:p>
          <a:p>
            <a:r>
              <a:rPr lang="en-US" smtClean="0"/>
              <a:t>Participate in placement testing (if needed).</a:t>
            </a:r>
          </a:p>
          <a:p>
            <a:r>
              <a:rPr lang="en-US" smtClean="0"/>
              <a:t>Receive funding award letter.</a:t>
            </a:r>
          </a:p>
          <a:p>
            <a:r>
              <a:rPr lang="en-US" smtClean="0"/>
              <a:t>Register for classes.</a:t>
            </a:r>
          </a:p>
          <a:p>
            <a:r>
              <a:rPr lang="en-US" smtClean="0"/>
              <a:t>Notify Mrs. Galbari of any courses outside of Psych and Comp so textbooks can be ordered.</a:t>
            </a:r>
          </a:p>
          <a:p>
            <a:endParaRPr lang="en-US" dirty="0" smtClean="0"/>
          </a:p>
        </p:txBody>
      </p:sp>
      <p:sp>
        <p:nvSpPr>
          <p:cNvPr id="5" name="Slide Number Placeholder 4"/>
          <p:cNvSpPr>
            <a:spLocks noGrp="1"/>
          </p:cNvSpPr>
          <p:nvPr>
            <p:ph type="sldNum" sz="quarter" idx="12"/>
          </p:nvPr>
        </p:nvSpPr>
        <p:spPr/>
        <p:txBody>
          <a:bodyPr/>
          <a:lstStyle/>
          <a:p>
            <a:fld id="{7964B4FB-280A-41FD-BC0D-77CEC215470F}" type="slidenum">
              <a:rPr lang="en-US" smtClean="0"/>
              <a:pPr/>
              <a:t>16</a:t>
            </a:fld>
            <a:endParaRPr lang="en-US"/>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389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this year (Ohio Revised Code)</a:t>
            </a:r>
            <a:br>
              <a:rPr lang="en-US" dirty="0" smtClean="0"/>
            </a:br>
            <a:endParaRPr lang="en-US" dirty="0"/>
          </a:p>
        </p:txBody>
      </p:sp>
      <p:sp>
        <p:nvSpPr>
          <p:cNvPr id="3" name="Slide Number Placeholder 2"/>
          <p:cNvSpPr>
            <a:spLocks noGrp="1"/>
          </p:cNvSpPr>
          <p:nvPr>
            <p:ph type="sldNum" sz="quarter" idx="12"/>
          </p:nvPr>
        </p:nvSpPr>
        <p:spPr/>
        <p:txBody>
          <a:bodyPr/>
          <a:lstStyle/>
          <a:p>
            <a:fld id="{7964B4FB-280A-41FD-BC0D-77CEC215470F}" type="slidenum">
              <a:rPr lang="en-US" smtClean="0"/>
              <a:t>17</a:t>
            </a:fld>
            <a:endParaRPr lang="en-US"/>
          </a:p>
        </p:txBody>
      </p:sp>
      <p:sp>
        <p:nvSpPr>
          <p:cNvPr id="4" name="TextBox 3"/>
          <p:cNvSpPr txBox="1"/>
          <p:nvPr/>
        </p:nvSpPr>
        <p:spPr>
          <a:xfrm>
            <a:off x="1600200" y="1417320"/>
            <a:ext cx="7013448" cy="4801314"/>
          </a:xfrm>
          <a:prstGeom prst="rect">
            <a:avLst/>
          </a:prstGeom>
          <a:noFill/>
        </p:spPr>
        <p:txBody>
          <a:bodyPr wrap="square" rtlCol="0">
            <a:spAutoFit/>
          </a:bodyPr>
          <a:lstStyle/>
          <a:p>
            <a:r>
              <a:rPr lang="en-US" dirty="0" smtClean="0"/>
              <a:t>Mature Content:</a:t>
            </a:r>
          </a:p>
          <a:p>
            <a:endParaRPr lang="en-US" dirty="0"/>
          </a:p>
          <a:p>
            <a:pPr marL="285750" indent="-285750">
              <a:buFont typeface="Arial" panose="020B0604020202020204" pitchFamily="34" charset="0"/>
              <a:buChar char="•"/>
            </a:pPr>
            <a:r>
              <a:rPr lang="en-US" dirty="0" smtClean="0"/>
              <a:t>Definition: Mature Subject Matter means any course subject matter or material of a graphic, explicit, violent, or sexual nature.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Ohio Department of Education and Ohio Department of Higher Education shall: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Jointly develop a permission slip regarding the potential for mature subject matter in a course taken through the college credit plus program.</a:t>
            </a:r>
          </a:p>
          <a:p>
            <a:endParaRPr lang="en-US" dirty="0" smtClean="0"/>
          </a:p>
          <a:p>
            <a:pPr marL="285750" indent="-285750">
              <a:buFont typeface="Arial" panose="020B0604020202020204" pitchFamily="34" charset="0"/>
              <a:buChar char="•"/>
            </a:pPr>
            <a:r>
              <a:rPr lang="en-US" dirty="0" smtClean="0"/>
              <a:t>Post the permission slip in a prominent place on their College Credit Plus program websites.</a:t>
            </a:r>
          </a:p>
          <a:p>
            <a:pPr marL="285750" indent="-285750">
              <a:buFont typeface="Arial" panose="020B0604020202020204" pitchFamily="34" charset="0"/>
              <a:buChar char="•"/>
            </a:pPr>
            <a:endParaRPr lang="en-US" dirty="0"/>
          </a:p>
          <a:p>
            <a:endParaRPr lang="en-US" dirty="0" smtClean="0"/>
          </a:p>
          <a:p>
            <a:endParaRPr lang="en-US" dirty="0"/>
          </a:p>
        </p:txBody>
      </p:sp>
    </p:spTree>
    <p:extLst>
      <p:ext uri="{BB962C8B-B14F-4D97-AF65-F5344CB8AC3E}">
        <p14:creationId xmlns:p14="http://schemas.microsoft.com/office/powerpoint/2010/main" val="766882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How does funding work?</a:t>
            </a:r>
            <a:endParaRPr lang="en-US" sz="3600" b="1" dirty="0"/>
          </a:p>
        </p:txBody>
      </p:sp>
      <p:sp>
        <p:nvSpPr>
          <p:cNvPr id="3" name="Content Placeholder 2"/>
          <p:cNvSpPr>
            <a:spLocks noGrp="1"/>
          </p:cNvSpPr>
          <p:nvPr>
            <p:ph idx="1"/>
          </p:nvPr>
        </p:nvSpPr>
        <p:spPr>
          <a:xfrm>
            <a:off x="1435608" y="1447800"/>
            <a:ext cx="7498080" cy="5257800"/>
          </a:xfrm>
        </p:spPr>
        <p:txBody>
          <a:bodyPr>
            <a:noAutofit/>
          </a:bodyPr>
          <a:lstStyle/>
          <a:p>
            <a:pPr marL="509588" indent="-457200">
              <a:lnSpc>
                <a:spcPct val="90000"/>
              </a:lnSpc>
              <a:spcBef>
                <a:spcPts val="300"/>
              </a:spcBef>
            </a:pPr>
            <a:endParaRPr lang="en-US" sz="2700" dirty="0" smtClean="0"/>
          </a:p>
          <a:p>
            <a:pPr marL="509588" indent="-457200">
              <a:lnSpc>
                <a:spcPct val="90000"/>
              </a:lnSpc>
              <a:spcBef>
                <a:spcPts val="300"/>
              </a:spcBef>
            </a:pPr>
            <a:r>
              <a:rPr lang="en-US" sz="2700" dirty="0" smtClean="0"/>
              <a:t>You will be applying for funding through the </a:t>
            </a:r>
            <a:r>
              <a:rPr lang="en-US" sz="2700" b="1" dirty="0" smtClean="0"/>
              <a:t>OH/ID </a:t>
            </a:r>
            <a:r>
              <a:rPr lang="en-US" sz="2700" dirty="0" smtClean="0"/>
              <a:t>portal through ODE.  </a:t>
            </a:r>
          </a:p>
          <a:p>
            <a:pPr marL="783908" lvl="1" indent="-457200">
              <a:lnSpc>
                <a:spcPct val="90000"/>
              </a:lnSpc>
              <a:spcBef>
                <a:spcPts val="300"/>
              </a:spcBef>
            </a:pPr>
            <a:r>
              <a:rPr lang="en-US" b="1" dirty="0" smtClean="0"/>
              <a:t>The PARENT </a:t>
            </a:r>
            <a:r>
              <a:rPr lang="en-US" dirty="0" smtClean="0"/>
              <a:t>will create an account and include all students in your family that are participating.</a:t>
            </a:r>
          </a:p>
          <a:p>
            <a:pPr marL="783908" lvl="1" indent="-457200">
              <a:lnSpc>
                <a:spcPct val="90000"/>
              </a:lnSpc>
              <a:spcBef>
                <a:spcPts val="300"/>
              </a:spcBef>
            </a:pPr>
            <a:r>
              <a:rPr lang="en-US" dirty="0" smtClean="0"/>
              <a:t>Upload your acceptance letter(s) from the colleges (save the emails you receive from them to upload</a:t>
            </a:r>
          </a:p>
          <a:p>
            <a:pPr marL="783908" lvl="1" indent="-457200">
              <a:lnSpc>
                <a:spcPct val="90000"/>
              </a:lnSpc>
              <a:spcBef>
                <a:spcPts val="300"/>
              </a:spcBef>
            </a:pPr>
            <a:r>
              <a:rPr lang="en-US" dirty="0" smtClean="0"/>
              <a:t>Submit by </a:t>
            </a:r>
            <a:r>
              <a:rPr lang="en-US" b="1" dirty="0" smtClean="0"/>
              <a:t>April </a:t>
            </a:r>
            <a:r>
              <a:rPr lang="en-US" b="1" dirty="0"/>
              <a:t>1</a:t>
            </a:r>
            <a:r>
              <a:rPr lang="en-US" b="1" dirty="0" smtClean="0"/>
              <a:t> @ 5 pm.</a:t>
            </a:r>
          </a:p>
          <a:p>
            <a:pPr marL="52388" indent="0">
              <a:lnSpc>
                <a:spcPct val="90000"/>
              </a:lnSpc>
              <a:spcBef>
                <a:spcPts val="300"/>
              </a:spcBef>
              <a:buNone/>
            </a:pPr>
            <a:endParaRPr lang="en-US" sz="2300" dirty="0" smtClean="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18</a:t>
            </a:fld>
            <a:endParaRPr lang="en-US"/>
          </a:p>
        </p:txBody>
      </p:sp>
    </p:spTree>
    <p:extLst>
      <p:ext uri="{BB962C8B-B14F-4D97-AF65-F5344CB8AC3E}">
        <p14:creationId xmlns:p14="http://schemas.microsoft.com/office/powerpoint/2010/main" val="1406748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Textbooks</a:t>
            </a:r>
            <a:endParaRPr lang="en-US" sz="3600" b="1" dirty="0"/>
          </a:p>
        </p:txBody>
      </p:sp>
      <p:sp>
        <p:nvSpPr>
          <p:cNvPr id="3" name="Content Placeholder 2"/>
          <p:cNvSpPr>
            <a:spLocks noGrp="1"/>
          </p:cNvSpPr>
          <p:nvPr>
            <p:ph idx="1"/>
          </p:nvPr>
        </p:nvSpPr>
        <p:spPr>
          <a:xfrm>
            <a:off x="1435608" y="1447800"/>
            <a:ext cx="7498080" cy="5257800"/>
          </a:xfrm>
        </p:spPr>
        <p:txBody>
          <a:bodyPr>
            <a:normAutofit lnSpcReduction="10000"/>
          </a:bodyPr>
          <a:lstStyle/>
          <a:p>
            <a:r>
              <a:rPr lang="en-US" sz="2800" dirty="0" smtClean="0"/>
              <a:t>Physical copies are on loan to the student and are expected to be returned in reasonable condition.</a:t>
            </a:r>
          </a:p>
          <a:p>
            <a:r>
              <a:rPr lang="en-US" sz="2800" dirty="0" smtClean="0"/>
              <a:t>Electronic books are expected to be accessed on the student’s school iPad.  It is the responsibility of the student to make sure their iPad is charged and in working order for the class.</a:t>
            </a:r>
          </a:p>
          <a:p>
            <a:r>
              <a:rPr lang="en-US" sz="2800" dirty="0" smtClean="0"/>
              <a:t>For textbooks outside of Psych and Comp, students need to contact Mrs. Galbari 2-3 weeks in advance to ensure the books will arrive in time for the first day of class.</a:t>
            </a:r>
            <a:endParaRPr lang="en-US" sz="2800"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19</a:t>
            </a:fld>
            <a:endParaRPr lang="en-US"/>
          </a:p>
        </p:txBody>
      </p:sp>
    </p:spTree>
    <p:extLst>
      <p:ext uri="{BB962C8B-B14F-4D97-AF65-F5344CB8AC3E}">
        <p14:creationId xmlns:p14="http://schemas.microsoft.com/office/powerpoint/2010/main" val="1315373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CCP?</a:t>
            </a:r>
            <a:endParaRPr lang="en-US" sz="3600" b="1" dirty="0"/>
          </a:p>
        </p:txBody>
      </p:sp>
      <p:sp>
        <p:nvSpPr>
          <p:cNvPr id="3" name="Content Placeholder 2"/>
          <p:cNvSpPr>
            <a:spLocks noGrp="1"/>
          </p:cNvSpPr>
          <p:nvPr>
            <p:ph idx="1"/>
          </p:nvPr>
        </p:nvSpPr>
        <p:spPr>
          <a:xfrm>
            <a:off x="1435608" y="1447800"/>
            <a:ext cx="7498080" cy="5181600"/>
          </a:xfrm>
        </p:spPr>
        <p:txBody>
          <a:bodyPr>
            <a:normAutofit/>
          </a:bodyPr>
          <a:lstStyle/>
          <a:p>
            <a:r>
              <a:rPr lang="en-US" sz="2800" dirty="0" smtClean="0"/>
              <a:t>Allows students (grades 7-12) to get dual </a:t>
            </a:r>
            <a:r>
              <a:rPr lang="en-US" sz="2800" b="1" i="1" dirty="0" err="1" smtClean="0"/>
              <a:t>transcripted</a:t>
            </a:r>
            <a:r>
              <a:rPr lang="en-US" sz="2800" dirty="0" smtClean="0"/>
              <a:t> credit for college courses while in high school</a:t>
            </a:r>
          </a:p>
          <a:p>
            <a:pPr lvl="1"/>
            <a:r>
              <a:rPr lang="en-US" sz="2400" dirty="0" smtClean="0"/>
              <a:t>Example:  3 semester hours + 1 HS credit</a:t>
            </a:r>
          </a:p>
          <a:p>
            <a:pPr marL="402336" lvl="1" indent="0">
              <a:buNone/>
            </a:pPr>
            <a:endParaRPr lang="en-US" sz="1000" dirty="0" smtClean="0"/>
          </a:p>
          <a:p>
            <a:r>
              <a:rPr lang="en-US" sz="2800" dirty="0" smtClean="0"/>
              <a:t>This program deals with </a:t>
            </a:r>
            <a:r>
              <a:rPr lang="en-US" sz="2800" b="1" i="1" u="sng" dirty="0" err="1" smtClean="0"/>
              <a:t>transcripted</a:t>
            </a:r>
            <a:r>
              <a:rPr lang="en-US" sz="2800" dirty="0" smtClean="0"/>
              <a:t> credit;  Newark Catholic’s Advanced Placement courses (AP) are NOT part of this program</a:t>
            </a:r>
            <a:endParaRPr lang="en-US" sz="1600" dirty="0" smtClean="0"/>
          </a:p>
          <a:p>
            <a:pPr marL="82296" indent="0">
              <a:buNone/>
            </a:pPr>
            <a:endParaRPr lang="en-US" sz="1400" dirty="0" smtClean="0"/>
          </a:p>
          <a:p>
            <a:pPr>
              <a:buNone/>
            </a:pPr>
            <a:endParaRPr lang="en-US" dirty="0" smtClean="0"/>
          </a:p>
          <a:p>
            <a:pPr>
              <a:buNone/>
            </a:pPr>
            <a:endParaRPr lang="en-US"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2</a:t>
            </a:fld>
            <a:endParaRPr lang="en-US"/>
          </a:p>
        </p:txBody>
      </p:sp>
    </p:spTree>
    <p:extLst>
      <p:ext uri="{BB962C8B-B14F-4D97-AF65-F5344CB8AC3E}">
        <p14:creationId xmlns:p14="http://schemas.microsoft.com/office/powerpoint/2010/main" val="3705387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FERPA</a:t>
            </a:r>
            <a:endParaRPr lang="en-US" sz="3600" b="1" dirty="0"/>
          </a:p>
        </p:txBody>
      </p:sp>
      <p:sp>
        <p:nvSpPr>
          <p:cNvPr id="3" name="Content Placeholder 2"/>
          <p:cNvSpPr>
            <a:spLocks noGrp="1"/>
          </p:cNvSpPr>
          <p:nvPr>
            <p:ph idx="1"/>
          </p:nvPr>
        </p:nvSpPr>
        <p:spPr>
          <a:xfrm>
            <a:off x="1435608" y="1447800"/>
            <a:ext cx="7498080" cy="5334000"/>
          </a:xfrm>
        </p:spPr>
        <p:txBody>
          <a:bodyPr>
            <a:normAutofit lnSpcReduction="10000"/>
          </a:bodyPr>
          <a:lstStyle/>
          <a:p>
            <a:pPr>
              <a:spcBef>
                <a:spcPts val="0"/>
              </a:spcBef>
              <a:spcAft>
                <a:spcPts val="1800"/>
              </a:spcAft>
            </a:pPr>
            <a:r>
              <a:rPr lang="en-US" sz="2800" dirty="0" smtClean="0"/>
              <a:t>Family Educational Rights and Privacy Act</a:t>
            </a:r>
          </a:p>
          <a:p>
            <a:pPr>
              <a:spcBef>
                <a:spcPts val="0"/>
              </a:spcBef>
              <a:spcAft>
                <a:spcPts val="1800"/>
              </a:spcAft>
            </a:pPr>
            <a:r>
              <a:rPr lang="en-US" sz="2800" dirty="0" smtClean="0"/>
              <a:t>Protects the privacy of student records in college courses REGARDLESS OF AGE.</a:t>
            </a:r>
          </a:p>
          <a:p>
            <a:pPr>
              <a:spcBef>
                <a:spcPts val="0"/>
              </a:spcBef>
              <a:spcAft>
                <a:spcPts val="1800"/>
              </a:spcAft>
            </a:pPr>
            <a:r>
              <a:rPr lang="en-US" sz="2800" dirty="0" smtClean="0"/>
              <a:t>FERPA can be waived, and we will ask all families to sign a waiver.  This will allow the professor to communicate with the school about issues and grades to better serve the student.</a:t>
            </a:r>
          </a:p>
          <a:p>
            <a:pPr>
              <a:spcBef>
                <a:spcPts val="0"/>
              </a:spcBef>
              <a:spcAft>
                <a:spcPts val="1800"/>
              </a:spcAft>
            </a:pPr>
            <a:r>
              <a:rPr lang="en-US" sz="2800" dirty="0" smtClean="0"/>
              <a:t>Due to FERPA, the instructor does not meet or communicate with the parent, only the student!</a:t>
            </a:r>
          </a:p>
          <a:p>
            <a:endParaRPr lang="en-US" dirty="0"/>
          </a:p>
        </p:txBody>
      </p:sp>
      <p:sp>
        <p:nvSpPr>
          <p:cNvPr id="4" name="Slide Number Placeholder 3"/>
          <p:cNvSpPr>
            <a:spLocks noGrp="1"/>
          </p:cNvSpPr>
          <p:nvPr>
            <p:ph type="sldNum" sz="quarter" idx="12"/>
          </p:nvPr>
        </p:nvSpPr>
        <p:spPr/>
        <p:txBody>
          <a:bodyPr/>
          <a:lstStyle/>
          <a:p>
            <a:fld id="{7964B4FB-280A-41FD-BC0D-77CEC215470F}" type="slidenum">
              <a:rPr lang="en-US" smtClean="0"/>
              <a:t>20</a:t>
            </a:fld>
            <a:endParaRPr lang="en-US"/>
          </a:p>
        </p:txBody>
      </p:sp>
      <p:cxnSp>
        <p:nvCxnSpPr>
          <p:cNvPr id="5" name="Straight Connector 4"/>
          <p:cNvCxnSpPr/>
          <p:nvPr/>
        </p:nvCxnSpPr>
        <p:spPr>
          <a:xfrm>
            <a:off x="1295400" y="12954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81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if the student fails?</a:t>
            </a:r>
            <a:endParaRPr lang="en-US" sz="3600" b="1" dirty="0"/>
          </a:p>
        </p:txBody>
      </p:sp>
      <p:sp>
        <p:nvSpPr>
          <p:cNvPr id="3" name="Content Placeholder 2"/>
          <p:cNvSpPr>
            <a:spLocks noGrp="1"/>
          </p:cNvSpPr>
          <p:nvPr>
            <p:ph idx="1"/>
          </p:nvPr>
        </p:nvSpPr>
        <p:spPr>
          <a:xfrm>
            <a:off x="1219200" y="1447800"/>
            <a:ext cx="7848600" cy="5334000"/>
          </a:xfrm>
        </p:spPr>
        <p:txBody>
          <a:bodyPr>
            <a:normAutofit fontScale="85000" lnSpcReduction="20000"/>
          </a:bodyPr>
          <a:lstStyle/>
          <a:p>
            <a:pPr>
              <a:spcBef>
                <a:spcPts val="0"/>
              </a:spcBef>
              <a:spcAft>
                <a:spcPts val="1800"/>
              </a:spcAft>
            </a:pPr>
            <a:r>
              <a:rPr lang="en-US" dirty="0"/>
              <a:t>A student failing a college CCP course will earn an “F” on both the high school and college credit transcript, and will be computed into both GPAs.</a:t>
            </a:r>
          </a:p>
          <a:p>
            <a:pPr>
              <a:spcBef>
                <a:spcPts val="0"/>
              </a:spcBef>
              <a:spcAft>
                <a:spcPts val="1800"/>
              </a:spcAft>
            </a:pPr>
            <a:r>
              <a:rPr lang="en-US" dirty="0"/>
              <a:t>Ohio and NC can pursue reimbursement if:</a:t>
            </a:r>
          </a:p>
          <a:p>
            <a:pPr lvl="1">
              <a:spcBef>
                <a:spcPts val="0"/>
              </a:spcBef>
              <a:spcAft>
                <a:spcPts val="1800"/>
              </a:spcAft>
            </a:pPr>
            <a:r>
              <a:rPr lang="en-US" sz="3200" dirty="0"/>
              <a:t>The student fails the course</a:t>
            </a:r>
          </a:p>
          <a:p>
            <a:pPr lvl="1">
              <a:spcBef>
                <a:spcPts val="0"/>
              </a:spcBef>
              <a:spcAft>
                <a:spcPts val="1800"/>
              </a:spcAft>
            </a:pPr>
            <a:r>
              <a:rPr lang="en-US" sz="3200" dirty="0"/>
              <a:t>If the student withdraws from or drops the college course after the 14th </a:t>
            </a:r>
            <a:r>
              <a:rPr lang="en-US" sz="3200" b="1" dirty="0"/>
              <a:t>calendar</a:t>
            </a:r>
            <a:r>
              <a:rPr lang="en-US" sz="3200" dirty="0"/>
              <a:t> day after the course began.</a:t>
            </a:r>
          </a:p>
          <a:p>
            <a:pPr>
              <a:spcBef>
                <a:spcPts val="0"/>
              </a:spcBef>
              <a:spcAft>
                <a:spcPts val="1800"/>
              </a:spcAft>
            </a:pPr>
            <a:r>
              <a:rPr lang="en-US" dirty="0" smtClean="0"/>
              <a:t>Read the handbook for a complete explanation of how underperforming students are defined and its effect on the student’s academic standing.</a:t>
            </a:r>
            <a:endParaRPr lang="en-US"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Impact on Athletic Eligibility</a:t>
            </a:r>
            <a:endParaRPr lang="en-US" sz="3600" b="1" dirty="0"/>
          </a:p>
        </p:txBody>
      </p:sp>
      <p:sp>
        <p:nvSpPr>
          <p:cNvPr id="3" name="Content Placeholder 2"/>
          <p:cNvSpPr>
            <a:spLocks noGrp="1"/>
          </p:cNvSpPr>
          <p:nvPr>
            <p:ph idx="1"/>
          </p:nvPr>
        </p:nvSpPr>
        <p:spPr>
          <a:xfrm>
            <a:off x="1143000" y="1447800"/>
            <a:ext cx="8001000" cy="4953000"/>
          </a:xfrm>
        </p:spPr>
        <p:txBody>
          <a:bodyPr>
            <a:normAutofit/>
          </a:bodyPr>
          <a:lstStyle/>
          <a:p>
            <a:pPr>
              <a:spcBef>
                <a:spcPts val="0"/>
              </a:spcBef>
              <a:spcAft>
                <a:spcPts val="1800"/>
              </a:spcAft>
            </a:pPr>
            <a:r>
              <a:rPr lang="en-US" sz="2800" dirty="0" smtClean="0"/>
              <a:t>Student athletes are responsible for maintaining eligibility</a:t>
            </a:r>
          </a:p>
          <a:p>
            <a:pPr>
              <a:spcBef>
                <a:spcPts val="0"/>
              </a:spcBef>
              <a:spcAft>
                <a:spcPts val="1800"/>
              </a:spcAft>
            </a:pPr>
            <a:r>
              <a:rPr lang="en-US" sz="2800" dirty="0" smtClean="0"/>
              <a:t>To be athletically eligible, students cannot have 2 or more failing grades at the end of a grading period.  This impacts the following grading period.</a:t>
            </a:r>
          </a:p>
          <a:p>
            <a:pPr>
              <a:spcBef>
                <a:spcPts val="0"/>
              </a:spcBef>
              <a:spcAft>
                <a:spcPts val="1800"/>
              </a:spcAft>
            </a:pPr>
            <a:r>
              <a:rPr lang="en-US" sz="2800" dirty="0" smtClean="0"/>
              <a:t>Students at NC must take a minimum of 6 credits per year, and 5 periods a day of core subject areas.  To see how your CCP courses impact this, see Mrs. Welch.</a:t>
            </a:r>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Check out the handbook!</a:t>
            </a:r>
            <a:endParaRPr lang="en-US" sz="3600" b="1" dirty="0"/>
          </a:p>
        </p:txBody>
      </p:sp>
      <p:sp>
        <p:nvSpPr>
          <p:cNvPr id="3" name="Content Placeholder 2"/>
          <p:cNvSpPr>
            <a:spLocks noGrp="1"/>
          </p:cNvSpPr>
          <p:nvPr>
            <p:ph idx="1"/>
          </p:nvPr>
        </p:nvSpPr>
        <p:spPr>
          <a:xfrm>
            <a:off x="1143000" y="1447800"/>
            <a:ext cx="8001000" cy="4953000"/>
          </a:xfrm>
        </p:spPr>
        <p:txBody>
          <a:bodyPr>
            <a:normAutofit fontScale="92500"/>
          </a:bodyPr>
          <a:lstStyle/>
          <a:p>
            <a:pPr marL="82296" indent="0">
              <a:spcBef>
                <a:spcPts val="0"/>
              </a:spcBef>
              <a:spcAft>
                <a:spcPts val="1800"/>
              </a:spcAft>
              <a:buNone/>
            </a:pPr>
            <a:r>
              <a:rPr lang="en-US" sz="2800" dirty="0" smtClean="0"/>
              <a:t>Read the specifics in the handbook on:</a:t>
            </a:r>
          </a:p>
          <a:p>
            <a:pPr>
              <a:spcBef>
                <a:spcPts val="0"/>
              </a:spcBef>
              <a:spcAft>
                <a:spcPts val="1800"/>
              </a:spcAft>
            </a:pPr>
            <a:r>
              <a:rPr lang="en-US" sz="2800" dirty="0" smtClean="0"/>
              <a:t>A list of deadlines</a:t>
            </a:r>
          </a:p>
          <a:p>
            <a:pPr>
              <a:spcBef>
                <a:spcPts val="0"/>
              </a:spcBef>
              <a:spcAft>
                <a:spcPts val="1800"/>
              </a:spcAft>
            </a:pPr>
            <a:r>
              <a:rPr lang="en-US" sz="2800" dirty="0" smtClean="0"/>
              <a:t>How to create and submit the funding application</a:t>
            </a:r>
          </a:p>
          <a:p>
            <a:pPr>
              <a:spcBef>
                <a:spcPts val="0"/>
              </a:spcBef>
              <a:spcAft>
                <a:spcPts val="1800"/>
              </a:spcAft>
            </a:pPr>
            <a:r>
              <a:rPr lang="en-US" sz="2800" dirty="0" smtClean="0"/>
              <a:t>Topics on the </a:t>
            </a:r>
            <a:r>
              <a:rPr lang="en-US" sz="2800" dirty="0" err="1" smtClean="0"/>
              <a:t>Accuplacer</a:t>
            </a:r>
            <a:r>
              <a:rPr lang="en-US" sz="2800" dirty="0" smtClean="0"/>
              <a:t> placement test</a:t>
            </a:r>
          </a:p>
          <a:p>
            <a:pPr>
              <a:spcBef>
                <a:spcPts val="0"/>
              </a:spcBef>
              <a:spcAft>
                <a:spcPts val="1800"/>
              </a:spcAft>
            </a:pPr>
            <a:r>
              <a:rPr lang="en-US" sz="2800" dirty="0" smtClean="0"/>
              <a:t>Vocabulary used in CCP</a:t>
            </a:r>
          </a:p>
          <a:p>
            <a:pPr>
              <a:spcBef>
                <a:spcPts val="0"/>
              </a:spcBef>
              <a:spcAft>
                <a:spcPts val="1800"/>
              </a:spcAft>
            </a:pPr>
            <a:r>
              <a:rPr lang="en-US" sz="2800" dirty="0" smtClean="0"/>
              <a:t>Contact Information</a:t>
            </a:r>
          </a:p>
          <a:p>
            <a:pPr>
              <a:spcBef>
                <a:spcPts val="0"/>
              </a:spcBef>
              <a:spcAft>
                <a:spcPts val="1800"/>
              </a:spcAft>
            </a:pPr>
            <a:r>
              <a:rPr lang="en-US" sz="2800" dirty="0" smtClean="0"/>
              <a:t>A checklist to make sure you have done everything needed </a:t>
            </a:r>
          </a:p>
          <a:p>
            <a:pPr>
              <a:spcBef>
                <a:spcPts val="0"/>
              </a:spcBef>
              <a:spcAft>
                <a:spcPts val="1800"/>
              </a:spcAft>
            </a:pPr>
            <a:endParaRPr lang="en-US" sz="2800" dirty="0" smtClean="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23</a:t>
            </a:fld>
            <a:endParaRPr lang="en-US"/>
          </a:p>
        </p:txBody>
      </p:sp>
    </p:spTree>
    <p:extLst>
      <p:ext uri="{BB962C8B-B14F-4D97-AF65-F5344CB8AC3E}">
        <p14:creationId xmlns:p14="http://schemas.microsoft.com/office/powerpoint/2010/main" val="2859876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Final Thoughts</a:t>
            </a:r>
            <a:endParaRPr lang="en-US" sz="3600" b="1" dirty="0"/>
          </a:p>
        </p:txBody>
      </p:sp>
      <p:sp>
        <p:nvSpPr>
          <p:cNvPr id="3" name="Content Placeholder 2"/>
          <p:cNvSpPr>
            <a:spLocks noGrp="1"/>
          </p:cNvSpPr>
          <p:nvPr>
            <p:ph idx="1"/>
          </p:nvPr>
        </p:nvSpPr>
        <p:spPr>
          <a:xfrm>
            <a:off x="1143000" y="1447800"/>
            <a:ext cx="8001000" cy="5181600"/>
          </a:xfrm>
        </p:spPr>
        <p:txBody>
          <a:bodyPr>
            <a:normAutofit/>
          </a:bodyPr>
          <a:lstStyle/>
          <a:p>
            <a:pPr>
              <a:spcBef>
                <a:spcPts val="0"/>
              </a:spcBef>
              <a:spcAft>
                <a:spcPts val="1800"/>
              </a:spcAft>
            </a:pPr>
            <a:r>
              <a:rPr lang="en-US" sz="2800" dirty="0" smtClean="0"/>
              <a:t>CCP is a worthwhile opportunity for students who (1) qualify, (2) have a desire to challenge themselves, and (3) demonstrate maturity, self-discipline, and independence.</a:t>
            </a:r>
          </a:p>
          <a:p>
            <a:pPr>
              <a:spcBef>
                <a:spcPts val="0"/>
              </a:spcBef>
              <a:spcAft>
                <a:spcPts val="1800"/>
              </a:spcAft>
            </a:pPr>
            <a:r>
              <a:rPr lang="en-US" sz="2800" dirty="0" smtClean="0"/>
              <a:t>Just because “everyone else” is doing it is not a reason to participate.</a:t>
            </a:r>
          </a:p>
          <a:p>
            <a:pPr>
              <a:spcBef>
                <a:spcPts val="0"/>
              </a:spcBef>
              <a:spcAft>
                <a:spcPts val="1800"/>
              </a:spcAft>
            </a:pPr>
            <a:r>
              <a:rPr lang="en-US" sz="2800" dirty="0" smtClean="0"/>
              <a:t>Consider your participation BEFORE you begin the process.  Only apply if you are going to follow through.  Particularly with funding, it is important to be sure before you request it.</a:t>
            </a:r>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24</a:t>
            </a:fld>
            <a:endParaRPr lang="en-US"/>
          </a:p>
        </p:txBody>
      </p:sp>
    </p:spTree>
    <p:extLst>
      <p:ext uri="{BB962C8B-B14F-4D97-AF65-F5344CB8AC3E}">
        <p14:creationId xmlns:p14="http://schemas.microsoft.com/office/powerpoint/2010/main" val="289401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Why?</a:t>
            </a:r>
            <a:endParaRPr lang="en-US" sz="3600" b="1" dirty="0"/>
          </a:p>
        </p:txBody>
      </p:sp>
      <p:sp>
        <p:nvSpPr>
          <p:cNvPr id="3" name="Content Placeholder 2"/>
          <p:cNvSpPr>
            <a:spLocks noGrp="1"/>
          </p:cNvSpPr>
          <p:nvPr>
            <p:ph idx="1"/>
          </p:nvPr>
        </p:nvSpPr>
        <p:spPr>
          <a:xfrm>
            <a:off x="1295400" y="1447800"/>
            <a:ext cx="7848600" cy="5181600"/>
          </a:xfrm>
        </p:spPr>
        <p:txBody>
          <a:bodyPr>
            <a:normAutofit/>
          </a:bodyPr>
          <a:lstStyle/>
          <a:p>
            <a:pPr>
              <a:spcBef>
                <a:spcPts val="0"/>
              </a:spcBef>
              <a:spcAft>
                <a:spcPts val="1200"/>
              </a:spcAft>
            </a:pPr>
            <a:r>
              <a:rPr lang="en-US" sz="2800" dirty="0" smtClean="0"/>
              <a:t>The goal of CCP is to create access for students who can be admitted </a:t>
            </a:r>
            <a:r>
              <a:rPr lang="en-US" sz="2800" b="1" i="1" dirty="0" smtClean="0"/>
              <a:t>remediation free </a:t>
            </a:r>
            <a:r>
              <a:rPr lang="en-US" sz="2800" dirty="0" smtClean="0"/>
              <a:t>to a college or university</a:t>
            </a:r>
          </a:p>
          <a:p>
            <a:pPr>
              <a:spcBef>
                <a:spcPts val="0"/>
              </a:spcBef>
              <a:spcAft>
                <a:spcPts val="1200"/>
              </a:spcAft>
            </a:pPr>
            <a:r>
              <a:rPr lang="en-US" sz="2800" dirty="0" smtClean="0"/>
              <a:t>Access is meant to take away barriers, such as financial concerns</a:t>
            </a:r>
          </a:p>
          <a:p>
            <a:pPr>
              <a:spcBef>
                <a:spcPts val="0"/>
              </a:spcBef>
              <a:spcAft>
                <a:spcPts val="1200"/>
              </a:spcAft>
            </a:pPr>
            <a:r>
              <a:rPr lang="en-US" sz="2800" dirty="0"/>
              <a:t>Accelerated achievement of educational goals</a:t>
            </a:r>
          </a:p>
          <a:p>
            <a:pPr>
              <a:spcBef>
                <a:spcPts val="0"/>
              </a:spcBef>
              <a:spcAft>
                <a:spcPts val="1200"/>
              </a:spcAft>
            </a:pPr>
            <a:r>
              <a:rPr lang="en-US" sz="2800" dirty="0"/>
              <a:t>Eliminate duplication of HS &amp;</a:t>
            </a:r>
            <a:r>
              <a:rPr lang="en-US" sz="2800" dirty="0" smtClean="0"/>
              <a:t> </a:t>
            </a:r>
            <a:r>
              <a:rPr lang="en-US" sz="2800" dirty="0"/>
              <a:t>college content</a:t>
            </a:r>
          </a:p>
          <a:p>
            <a:pPr>
              <a:spcBef>
                <a:spcPts val="0"/>
              </a:spcBef>
              <a:spcAft>
                <a:spcPts val="1200"/>
              </a:spcAft>
            </a:pPr>
            <a:r>
              <a:rPr lang="en-US" sz="2800" dirty="0"/>
              <a:t>Increase the rigor and challenge of HS</a:t>
            </a:r>
          </a:p>
          <a:p>
            <a:pPr>
              <a:spcBef>
                <a:spcPts val="0"/>
              </a:spcBef>
              <a:spcAft>
                <a:spcPts val="1200"/>
              </a:spcAft>
            </a:pPr>
            <a:r>
              <a:rPr lang="en-US" sz="2800" dirty="0"/>
              <a:t>Decrease the cost of college tuition</a:t>
            </a:r>
          </a:p>
          <a:p>
            <a:endParaRPr lang="en-US" sz="2800" dirty="0" smtClean="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Why Not?</a:t>
            </a:r>
            <a:endParaRPr lang="en-US" sz="3600" b="1" dirty="0"/>
          </a:p>
        </p:txBody>
      </p:sp>
      <p:sp>
        <p:nvSpPr>
          <p:cNvPr id="3" name="Content Placeholder 2"/>
          <p:cNvSpPr>
            <a:spLocks noGrp="1"/>
          </p:cNvSpPr>
          <p:nvPr>
            <p:ph idx="1"/>
          </p:nvPr>
        </p:nvSpPr>
        <p:spPr>
          <a:xfrm>
            <a:off x="1295400" y="1447800"/>
            <a:ext cx="7848600" cy="5181600"/>
          </a:xfrm>
        </p:spPr>
        <p:txBody>
          <a:bodyPr>
            <a:normAutofit fontScale="92500" lnSpcReduction="10000"/>
          </a:bodyPr>
          <a:lstStyle/>
          <a:p>
            <a:pPr>
              <a:spcBef>
                <a:spcPts val="0"/>
              </a:spcBef>
              <a:spcAft>
                <a:spcPts val="1200"/>
              </a:spcAft>
            </a:pPr>
            <a:r>
              <a:rPr lang="en-US" sz="2800" dirty="0" smtClean="0"/>
              <a:t>The rigor of the material may be beyond the student’s current abilities</a:t>
            </a:r>
          </a:p>
          <a:p>
            <a:pPr>
              <a:spcBef>
                <a:spcPts val="0"/>
              </a:spcBef>
              <a:spcAft>
                <a:spcPts val="1200"/>
              </a:spcAft>
            </a:pPr>
            <a:r>
              <a:rPr lang="en-US" sz="2800" dirty="0" smtClean="0"/>
              <a:t>The work expectations (reading, message boards for online classes, etc.) may be more than the student is willing to commit to</a:t>
            </a:r>
          </a:p>
          <a:p>
            <a:pPr>
              <a:spcBef>
                <a:spcPts val="0"/>
              </a:spcBef>
              <a:spcAft>
                <a:spcPts val="1200"/>
              </a:spcAft>
            </a:pPr>
            <a:r>
              <a:rPr lang="en-US" sz="2800" dirty="0" smtClean="0"/>
              <a:t>The grade may be lower than the student is used to getting and this can lower a student’s high school GPA</a:t>
            </a:r>
          </a:p>
          <a:p>
            <a:pPr>
              <a:spcBef>
                <a:spcPts val="0"/>
              </a:spcBef>
              <a:spcAft>
                <a:spcPts val="1200"/>
              </a:spcAft>
            </a:pPr>
            <a:r>
              <a:rPr lang="en-US" sz="2800" dirty="0" smtClean="0"/>
              <a:t>The student is not ready for the responsibility of taking charge of it all – setting up accounts, contacting instructors, following deadlines without adults reminding them…</a:t>
            </a:r>
            <a:endParaRPr lang="en-US" sz="2800" dirty="0"/>
          </a:p>
          <a:p>
            <a:endParaRPr lang="en-US" sz="2800" dirty="0" smtClean="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4</a:t>
            </a:fld>
            <a:endParaRPr lang="en-US"/>
          </a:p>
        </p:txBody>
      </p:sp>
    </p:spTree>
    <p:extLst>
      <p:ext uri="{BB962C8B-B14F-4D97-AF65-F5344CB8AC3E}">
        <p14:creationId xmlns:p14="http://schemas.microsoft.com/office/powerpoint/2010/main" val="139908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a:t>
            </a:r>
            <a:endParaRPr lang="en-US" sz="3600" b="1" dirty="0"/>
          </a:p>
        </p:txBody>
      </p:sp>
      <p:sp>
        <p:nvSpPr>
          <p:cNvPr id="3" name="Content Placeholder 2"/>
          <p:cNvSpPr>
            <a:spLocks noGrp="1"/>
          </p:cNvSpPr>
          <p:nvPr>
            <p:ph idx="1"/>
          </p:nvPr>
        </p:nvSpPr>
        <p:spPr>
          <a:xfrm>
            <a:off x="1295400" y="1447800"/>
            <a:ext cx="7775448" cy="5181600"/>
          </a:xfrm>
        </p:spPr>
        <p:txBody>
          <a:bodyPr>
            <a:normAutofit lnSpcReduction="10000"/>
          </a:bodyPr>
          <a:lstStyle/>
          <a:p>
            <a:r>
              <a:rPr lang="en-US" sz="2800" dirty="0"/>
              <a:t>All </a:t>
            </a:r>
            <a:r>
              <a:rPr lang="en-US" sz="2800" i="1" u="sng" dirty="0"/>
              <a:t>qualifying</a:t>
            </a:r>
            <a:r>
              <a:rPr lang="en-US" sz="2800" dirty="0"/>
              <a:t> students, grades 7-12</a:t>
            </a:r>
          </a:p>
          <a:p>
            <a:r>
              <a:rPr lang="en-US" sz="2800" dirty="0" smtClean="0"/>
              <a:t>Must </a:t>
            </a:r>
            <a:r>
              <a:rPr lang="en-US" sz="2800" dirty="0"/>
              <a:t>be admitted to a public or participating private college or university in Ohio – they will use various resources to determine if you are </a:t>
            </a:r>
            <a:r>
              <a:rPr lang="en-US" sz="2800" b="1" dirty="0"/>
              <a:t>capable of remediation-free </a:t>
            </a:r>
            <a:r>
              <a:rPr lang="en-US" sz="2800" b="1" dirty="0" smtClean="0"/>
              <a:t>coursework</a:t>
            </a:r>
            <a:endParaRPr lang="en-US" sz="2400" dirty="0" smtClean="0"/>
          </a:p>
          <a:p>
            <a:pPr lvl="1"/>
            <a:r>
              <a:rPr lang="en-US" sz="2400" dirty="0" err="1" smtClean="0"/>
              <a:t>Accuplacer</a:t>
            </a:r>
            <a:endParaRPr lang="en-US" sz="2400" dirty="0" smtClean="0"/>
          </a:p>
          <a:p>
            <a:pPr lvl="1"/>
            <a:r>
              <a:rPr lang="en-US" sz="2400" dirty="0" smtClean="0"/>
              <a:t>ACT</a:t>
            </a:r>
          </a:p>
          <a:p>
            <a:pPr lvl="1"/>
            <a:r>
              <a:rPr lang="en-US" sz="2400" dirty="0" smtClean="0"/>
              <a:t>SAT</a:t>
            </a:r>
          </a:p>
          <a:p>
            <a:pPr lvl="1"/>
            <a:r>
              <a:rPr lang="en-US" sz="2400" dirty="0" smtClean="0"/>
              <a:t>Other placement tests as determined by the college</a:t>
            </a:r>
          </a:p>
          <a:p>
            <a:pPr marL="128016" indent="0">
              <a:buNone/>
            </a:pPr>
            <a:r>
              <a:rPr lang="en-US" sz="1700" b="1" i="1" dirty="0" smtClean="0">
                <a:solidFill>
                  <a:srgbClr val="FF0000"/>
                </a:solidFill>
              </a:rPr>
              <a:t>COVID-19 has changed these remediation free requirements.  Please check with each college to determine their policy.</a:t>
            </a:r>
          </a:p>
          <a:p>
            <a:pPr marL="402336" lvl="1" indent="0">
              <a:buNone/>
            </a:pPr>
            <a:endParaRPr lang="en-US" sz="2400" b="1" i="1" dirty="0" smtClean="0"/>
          </a:p>
          <a:p>
            <a:pPr marL="402336" lvl="1" indent="0">
              <a:buNone/>
            </a:pPr>
            <a:r>
              <a:rPr lang="en-US" sz="2400" b="1" i="1" dirty="0" smtClean="0"/>
              <a:t>Each college is different – do some research!</a:t>
            </a:r>
            <a:endParaRPr lang="en-US" sz="2400" b="1" i="1" dirty="0"/>
          </a:p>
          <a:p>
            <a:pPr marL="402336" lvl="1" indent="0">
              <a:buNone/>
            </a:pPr>
            <a:endParaRPr lang="en-US" dirty="0" smtClean="0"/>
          </a:p>
          <a:p>
            <a:endParaRPr lang="en-US" dirty="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5</a:t>
            </a:fld>
            <a:endParaRPr lang="en-US"/>
          </a:p>
        </p:txBody>
      </p:sp>
    </p:spTree>
    <p:extLst>
      <p:ext uri="{BB962C8B-B14F-4D97-AF65-F5344CB8AC3E}">
        <p14:creationId xmlns:p14="http://schemas.microsoft.com/office/powerpoint/2010/main" val="2300858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Benefits and Risks of CCP</a:t>
            </a:r>
          </a:p>
        </p:txBody>
      </p:sp>
      <p:sp>
        <p:nvSpPr>
          <p:cNvPr id="3" name="Content Placeholder 2"/>
          <p:cNvSpPr>
            <a:spLocks noGrp="1"/>
          </p:cNvSpPr>
          <p:nvPr>
            <p:ph sz="half" idx="1"/>
          </p:nvPr>
        </p:nvSpPr>
        <p:spPr>
          <a:xfrm>
            <a:off x="1435608" y="1524000"/>
            <a:ext cx="3304032" cy="4663440"/>
          </a:xfrm>
        </p:spPr>
        <p:txBody>
          <a:bodyPr>
            <a:normAutofit fontScale="62500" lnSpcReduction="20000"/>
          </a:bodyPr>
          <a:lstStyle/>
          <a:p>
            <a:pPr marL="82296" indent="0">
              <a:buNone/>
            </a:pPr>
            <a:r>
              <a:rPr lang="en-US" b="1" u="sng" dirty="0" smtClean="0"/>
              <a:t>Benefits</a:t>
            </a:r>
          </a:p>
          <a:p>
            <a:pPr>
              <a:lnSpc>
                <a:spcPct val="120000"/>
              </a:lnSpc>
              <a:spcBef>
                <a:spcPts val="1200"/>
              </a:spcBef>
            </a:pPr>
            <a:r>
              <a:rPr lang="en-US" dirty="0" smtClean="0"/>
              <a:t>Simultaneous HS and college credit</a:t>
            </a:r>
          </a:p>
          <a:p>
            <a:pPr>
              <a:lnSpc>
                <a:spcPct val="120000"/>
              </a:lnSpc>
              <a:spcBef>
                <a:spcPts val="1200"/>
              </a:spcBef>
            </a:pPr>
            <a:r>
              <a:rPr lang="en-US" dirty="0" smtClean="0"/>
              <a:t>Complete </a:t>
            </a:r>
            <a:r>
              <a:rPr lang="en-US" dirty="0" err="1" smtClean="0"/>
              <a:t>GenEd</a:t>
            </a:r>
            <a:r>
              <a:rPr lang="en-US" dirty="0" smtClean="0"/>
              <a:t> requirements early</a:t>
            </a:r>
          </a:p>
          <a:p>
            <a:pPr>
              <a:lnSpc>
                <a:spcPct val="120000"/>
              </a:lnSpc>
              <a:spcBef>
                <a:spcPts val="1200"/>
              </a:spcBef>
            </a:pPr>
            <a:r>
              <a:rPr lang="en-US" dirty="0" smtClean="0"/>
              <a:t>College can begin and end sooner</a:t>
            </a:r>
          </a:p>
          <a:p>
            <a:pPr>
              <a:lnSpc>
                <a:spcPct val="120000"/>
              </a:lnSpc>
              <a:spcBef>
                <a:spcPts val="1200"/>
              </a:spcBef>
            </a:pPr>
            <a:r>
              <a:rPr lang="en-US" dirty="0" smtClean="0"/>
              <a:t>Reduces overall college costs</a:t>
            </a:r>
          </a:p>
          <a:p>
            <a:pPr>
              <a:lnSpc>
                <a:spcPct val="120000"/>
              </a:lnSpc>
              <a:spcBef>
                <a:spcPts val="1200"/>
              </a:spcBef>
            </a:pPr>
            <a:r>
              <a:rPr lang="en-US" dirty="0" smtClean="0"/>
              <a:t>Introduces rigor and expectations of college work while students still have access to familiar resources</a:t>
            </a:r>
            <a:endParaRPr lang="en-US" dirty="0"/>
          </a:p>
        </p:txBody>
      </p:sp>
      <p:sp>
        <p:nvSpPr>
          <p:cNvPr id="4" name="Content Placeholder 3"/>
          <p:cNvSpPr>
            <a:spLocks noGrp="1"/>
          </p:cNvSpPr>
          <p:nvPr>
            <p:ph sz="half" idx="2"/>
          </p:nvPr>
        </p:nvSpPr>
        <p:spPr>
          <a:xfrm>
            <a:off x="4876800" y="1600200"/>
            <a:ext cx="4056888" cy="5181600"/>
          </a:xfrm>
        </p:spPr>
        <p:txBody>
          <a:bodyPr>
            <a:normAutofit fontScale="62500" lnSpcReduction="20000"/>
          </a:bodyPr>
          <a:lstStyle/>
          <a:p>
            <a:pPr marL="82296" indent="0">
              <a:buNone/>
            </a:pPr>
            <a:r>
              <a:rPr lang="en-US" b="1" u="sng" dirty="0" smtClean="0"/>
              <a:t>Risks</a:t>
            </a:r>
            <a:endParaRPr lang="en-US" b="1" u="sng" dirty="0"/>
          </a:p>
          <a:p>
            <a:r>
              <a:rPr lang="en-US" dirty="0" smtClean="0"/>
              <a:t>TAG courses are guaranteed to transfer, but how they transfer depends on the major (advice: take </a:t>
            </a:r>
            <a:r>
              <a:rPr lang="en-US" dirty="0" err="1" smtClean="0"/>
              <a:t>GenEds</a:t>
            </a:r>
            <a:r>
              <a:rPr lang="en-US" dirty="0" smtClean="0"/>
              <a:t> first)</a:t>
            </a:r>
          </a:p>
          <a:p>
            <a:r>
              <a:rPr lang="en-US" dirty="0" smtClean="0"/>
              <a:t>May not transfer to private or out-of-state colleges</a:t>
            </a:r>
          </a:p>
          <a:p>
            <a:r>
              <a:rPr lang="en-US" dirty="0" smtClean="0"/>
              <a:t>Grades carry with you on college transcript for life; could impact college admissions and financial aid offers.</a:t>
            </a:r>
          </a:p>
          <a:p>
            <a:r>
              <a:rPr lang="en-US" dirty="0" smtClean="0"/>
              <a:t>Will be responsible for reimbursement if you fail</a:t>
            </a:r>
          </a:p>
          <a:p>
            <a:r>
              <a:rPr lang="en-US" dirty="0" smtClean="0"/>
              <a:t>May impact financial aid eligibility – set time frames, minimum GPA, etc.</a:t>
            </a:r>
          </a:p>
          <a:p>
            <a:r>
              <a:rPr lang="en-US" dirty="0" smtClean="0"/>
              <a:t>Online courses can require more time dedicated to them than an on-campus course</a:t>
            </a:r>
            <a:endParaRPr lang="en-US" dirty="0"/>
          </a:p>
        </p:txBody>
      </p:sp>
      <p:sp>
        <p:nvSpPr>
          <p:cNvPr id="5" name="Slide Number Placeholder 4"/>
          <p:cNvSpPr>
            <a:spLocks noGrp="1"/>
          </p:cNvSpPr>
          <p:nvPr>
            <p:ph type="sldNum" sz="quarter" idx="12"/>
          </p:nvPr>
        </p:nvSpPr>
        <p:spPr/>
        <p:txBody>
          <a:bodyPr/>
          <a:lstStyle/>
          <a:p>
            <a:fld id="{7964B4FB-280A-41FD-BC0D-77CEC215470F}" type="slidenum">
              <a:rPr lang="en-US" smtClean="0"/>
              <a:t>6</a:t>
            </a:fld>
            <a:endParaRPr lang="en-US"/>
          </a:p>
        </p:txBody>
      </p:sp>
      <p:cxnSp>
        <p:nvCxnSpPr>
          <p:cNvPr id="6" name="Straight Connector 5"/>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496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Impact on High School Graduation</a:t>
            </a:r>
            <a:endParaRPr lang="en-US" sz="3200" b="1" dirty="0"/>
          </a:p>
        </p:txBody>
      </p:sp>
      <p:sp>
        <p:nvSpPr>
          <p:cNvPr id="3" name="Content Placeholder 2"/>
          <p:cNvSpPr>
            <a:spLocks noGrp="1"/>
          </p:cNvSpPr>
          <p:nvPr>
            <p:ph idx="1"/>
          </p:nvPr>
        </p:nvSpPr>
        <p:spPr>
          <a:xfrm>
            <a:off x="1435608" y="1447800"/>
            <a:ext cx="7498080" cy="5181600"/>
          </a:xfrm>
        </p:spPr>
        <p:txBody>
          <a:bodyPr>
            <a:noAutofit/>
          </a:bodyPr>
          <a:lstStyle/>
          <a:p>
            <a:r>
              <a:rPr lang="en-US" sz="2800" dirty="0" smtClean="0"/>
              <a:t>Graduation requirements still apply</a:t>
            </a:r>
          </a:p>
          <a:p>
            <a:pPr lvl="1"/>
            <a:r>
              <a:rPr lang="en-US" sz="2400" dirty="0" smtClean="0"/>
              <a:t>24 credits (with specific content areas required)</a:t>
            </a:r>
          </a:p>
          <a:p>
            <a:pPr lvl="1"/>
            <a:r>
              <a:rPr lang="en-US" sz="2400" dirty="0" smtClean="0"/>
              <a:t>18 points on the Ohio State Assessments</a:t>
            </a:r>
          </a:p>
          <a:p>
            <a:pPr marL="82296" indent="0">
              <a:buNone/>
            </a:pPr>
            <a:r>
              <a:rPr lang="en-US" sz="2800" dirty="0"/>
              <a:t> </a:t>
            </a:r>
            <a:endParaRPr lang="en-US" sz="2800" dirty="0" smtClean="0"/>
          </a:p>
          <a:p>
            <a:r>
              <a:rPr lang="en-US" sz="2800" dirty="0"/>
              <a:t>High school credit from college coursework will satisfy or exceed graduation and subject area </a:t>
            </a:r>
            <a:r>
              <a:rPr lang="en-US" sz="2800" dirty="0" smtClean="0"/>
              <a:t>requirements.</a:t>
            </a:r>
          </a:p>
          <a:p>
            <a:pPr marL="82296" indent="0">
              <a:buNone/>
            </a:pPr>
            <a:r>
              <a:rPr lang="en-US" sz="2800" dirty="0"/>
              <a:t> </a:t>
            </a:r>
            <a:endParaRPr lang="en-US" sz="2800" dirty="0" smtClean="0"/>
          </a:p>
          <a:p>
            <a:r>
              <a:rPr lang="en-US" sz="2800" dirty="0"/>
              <a:t>The GPA of high school AND college is impacted by these courses.</a:t>
            </a:r>
          </a:p>
          <a:p>
            <a:endParaRPr lang="en-US" sz="2800" dirty="0"/>
          </a:p>
          <a:p>
            <a:endParaRPr lang="en-US" sz="2800" dirty="0" smtClean="0"/>
          </a:p>
          <a:p>
            <a:endParaRPr lang="en-US" sz="2800" dirty="0" smtClean="0"/>
          </a:p>
          <a:p>
            <a:pPr marL="402336" lvl="1" indent="0">
              <a:buNone/>
            </a:pPr>
            <a:endParaRPr lang="en-US" dirty="0" smtClean="0"/>
          </a:p>
        </p:txBody>
      </p:sp>
      <p:cxnSp>
        <p:nvCxnSpPr>
          <p:cNvPr id="4" name="Straight Connector 3"/>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7964B4FB-280A-41FD-BC0D-77CEC215470F}"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b="1" dirty="0" smtClean="0"/>
              <a:t>How does CCP impact high school and college transcripts?</a:t>
            </a:r>
            <a:endParaRPr lang="en-US" sz="3200" b="1" dirty="0"/>
          </a:p>
        </p:txBody>
      </p:sp>
      <p:sp>
        <p:nvSpPr>
          <p:cNvPr id="6" name="Content Placeholder 5"/>
          <p:cNvSpPr>
            <a:spLocks noGrp="1"/>
          </p:cNvSpPr>
          <p:nvPr>
            <p:ph idx="1"/>
          </p:nvPr>
        </p:nvSpPr>
        <p:spPr>
          <a:xfrm>
            <a:off x="1435608" y="1600200"/>
            <a:ext cx="7498080" cy="5029200"/>
          </a:xfrm>
        </p:spPr>
        <p:txBody>
          <a:bodyPr>
            <a:normAutofit lnSpcReduction="10000"/>
          </a:bodyPr>
          <a:lstStyle/>
          <a:p>
            <a:pPr>
              <a:spcBef>
                <a:spcPts val="0"/>
              </a:spcBef>
              <a:spcAft>
                <a:spcPts val="1800"/>
              </a:spcAft>
            </a:pPr>
            <a:r>
              <a:rPr lang="en-US" sz="2800" dirty="0" smtClean="0"/>
              <a:t>These classes will be the beginning of a student’s college record – and will stay with them.  </a:t>
            </a:r>
          </a:p>
          <a:p>
            <a:pPr>
              <a:spcBef>
                <a:spcPts val="0"/>
              </a:spcBef>
              <a:spcAft>
                <a:spcPts val="1800"/>
              </a:spcAft>
            </a:pPr>
            <a:r>
              <a:rPr lang="en-US" sz="2800" dirty="0" smtClean="0"/>
              <a:t>Students should consider this when selecting courses that are rigorous, but within the student’s abilities.</a:t>
            </a:r>
          </a:p>
          <a:p>
            <a:pPr>
              <a:spcBef>
                <a:spcPts val="0"/>
              </a:spcBef>
              <a:spcAft>
                <a:spcPts val="1800"/>
              </a:spcAft>
            </a:pPr>
            <a:r>
              <a:rPr lang="en-US" sz="2800" b="1" dirty="0" smtClean="0"/>
              <a:t>CCP is not for everyone!  </a:t>
            </a:r>
            <a:r>
              <a:rPr lang="en-US" sz="2800" dirty="0" smtClean="0"/>
              <a:t>It is a big decision that takes into consideration the student’s maturity, self-discipline, willingness to find answers to questions, and take responsibility for themselves.	</a:t>
            </a:r>
          </a:p>
          <a:p>
            <a:pPr>
              <a:spcBef>
                <a:spcPts val="0"/>
              </a:spcBef>
              <a:spcAft>
                <a:spcPts val="1800"/>
              </a:spcAft>
            </a:pPr>
            <a:endParaRPr lang="en-US" sz="2800" dirty="0" smtClean="0"/>
          </a:p>
        </p:txBody>
      </p:sp>
      <p:cxnSp>
        <p:nvCxnSpPr>
          <p:cNvPr id="3" name="Straight Connector 2"/>
          <p:cNvCxnSpPr/>
          <p:nvPr/>
        </p:nvCxnSpPr>
        <p:spPr>
          <a:xfrm>
            <a:off x="1295400" y="15240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964B4FB-280A-41FD-BC0D-77CEC215470F}"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Credits</a:t>
            </a:r>
            <a:endParaRPr lang="en-US" sz="3600" b="1" dirty="0"/>
          </a:p>
        </p:txBody>
      </p:sp>
      <p:sp>
        <p:nvSpPr>
          <p:cNvPr id="3" name="Content Placeholder 2"/>
          <p:cNvSpPr>
            <a:spLocks noGrp="1"/>
          </p:cNvSpPr>
          <p:nvPr>
            <p:ph idx="1"/>
          </p:nvPr>
        </p:nvSpPr>
        <p:spPr/>
        <p:txBody>
          <a:bodyPr>
            <a:normAutofit/>
          </a:bodyPr>
          <a:lstStyle/>
          <a:p>
            <a:r>
              <a:rPr lang="en-US" sz="2800" dirty="0" smtClean="0"/>
              <a:t>Taking a qualifying course in college will be dual credited, and go on BOTH the high school and college transcript. </a:t>
            </a:r>
          </a:p>
          <a:p>
            <a:pPr marL="82296" indent="0">
              <a:buNone/>
            </a:pPr>
            <a:endParaRPr lang="en-US" sz="2800" dirty="0"/>
          </a:p>
          <a:p>
            <a:pPr marL="82296" indent="0">
              <a:buNone/>
            </a:pPr>
            <a:r>
              <a:rPr lang="en-US" sz="2800" dirty="0" smtClean="0">
                <a:latin typeface="Abadi MT Condensed" pitchFamily="34" charset="0"/>
              </a:rPr>
              <a:t>1 </a:t>
            </a:r>
            <a:r>
              <a:rPr lang="en-US" sz="2800" dirty="0" smtClean="0"/>
              <a:t>high school credit is a Carnegie unit.</a:t>
            </a:r>
          </a:p>
          <a:p>
            <a:pPr lvl="1"/>
            <a:r>
              <a:rPr lang="en-US" dirty="0" smtClean="0"/>
              <a:t>3, 4, or 5 </a:t>
            </a:r>
            <a:r>
              <a:rPr lang="en-US" dirty="0" err="1" smtClean="0"/>
              <a:t>sem</a:t>
            </a:r>
            <a:r>
              <a:rPr lang="en-US" dirty="0" smtClean="0"/>
              <a:t> </a:t>
            </a:r>
            <a:r>
              <a:rPr lang="en-US" dirty="0" err="1" smtClean="0"/>
              <a:t>hrs</a:t>
            </a:r>
            <a:r>
              <a:rPr lang="en-US" dirty="0" smtClean="0"/>
              <a:t>	= </a:t>
            </a:r>
            <a:r>
              <a:rPr lang="en-US" dirty="0" smtClean="0">
                <a:latin typeface="Abadi MT Condensed" pitchFamily="34" charset="0"/>
              </a:rPr>
              <a:t>1.00</a:t>
            </a:r>
            <a:r>
              <a:rPr lang="en-US" dirty="0" smtClean="0"/>
              <a:t> Carnegie unit</a:t>
            </a:r>
          </a:p>
          <a:p>
            <a:pPr lvl="1"/>
            <a:r>
              <a:rPr lang="en-US" dirty="0" smtClean="0"/>
              <a:t>2 </a:t>
            </a:r>
            <a:r>
              <a:rPr lang="en-US" dirty="0" err="1" smtClean="0"/>
              <a:t>sem</a:t>
            </a:r>
            <a:r>
              <a:rPr lang="en-US" dirty="0" smtClean="0"/>
              <a:t> </a:t>
            </a:r>
            <a:r>
              <a:rPr lang="en-US" dirty="0" err="1" smtClean="0"/>
              <a:t>hrs</a:t>
            </a:r>
            <a:r>
              <a:rPr lang="en-US" dirty="0" smtClean="0"/>
              <a:t>		= 0.67 Carnegie unit</a:t>
            </a:r>
          </a:p>
          <a:p>
            <a:pPr lvl="1"/>
            <a:r>
              <a:rPr lang="en-US" dirty="0" smtClean="0"/>
              <a:t>1 </a:t>
            </a:r>
            <a:r>
              <a:rPr lang="en-US" dirty="0" err="1" smtClean="0"/>
              <a:t>sem</a:t>
            </a:r>
            <a:r>
              <a:rPr lang="en-US" dirty="0" smtClean="0"/>
              <a:t> </a:t>
            </a:r>
            <a:r>
              <a:rPr lang="en-US" dirty="0" err="1" smtClean="0"/>
              <a:t>hrs</a:t>
            </a:r>
            <a:r>
              <a:rPr lang="en-US" dirty="0" smtClean="0"/>
              <a:t>		= 0.33 Carnegie unit</a:t>
            </a:r>
            <a:endParaRPr lang="en-US" dirty="0"/>
          </a:p>
        </p:txBody>
      </p:sp>
      <p:sp>
        <p:nvSpPr>
          <p:cNvPr id="757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57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8" name="Straight Connector 7"/>
          <p:cNvCxnSpPr/>
          <p:nvPr/>
        </p:nvCxnSpPr>
        <p:spPr>
          <a:xfrm>
            <a:off x="1295400" y="1371600"/>
            <a:ext cx="7543800" cy="0"/>
          </a:xfrm>
          <a:prstGeom prst="line">
            <a:avLst/>
          </a:prstGeom>
          <a:ln w="28575"/>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964B4FB-280A-41FD-BC0D-77CEC215470F}" type="slidenum">
              <a:rPr lang="en-US" smtClean="0"/>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Report">
      <a:majorFont>
        <a:latin typeface="Segoe UI"/>
        <a:ea typeface=""/>
        <a:cs typeface=""/>
      </a:majorFont>
      <a:minorFont>
        <a:latin typeface="Segoe UI"/>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36002</TotalTime>
  <Words>1605</Words>
  <Application>Microsoft Office PowerPoint</Application>
  <PresentationFormat>On-screen Show (4:3)</PresentationFormat>
  <Paragraphs>200</Paragraphs>
  <Slides>24</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Abadi MT Condensed</vt:lpstr>
      <vt:lpstr>Arial</vt:lpstr>
      <vt:lpstr>Calibri</vt:lpstr>
      <vt:lpstr>Palatino Linotype</vt:lpstr>
      <vt:lpstr>Segoe UI</vt:lpstr>
      <vt:lpstr>Verdana</vt:lpstr>
      <vt:lpstr>Wingdings</vt:lpstr>
      <vt:lpstr>Wingdings 2</vt:lpstr>
      <vt:lpstr>Solstice</vt:lpstr>
      <vt:lpstr>PowerPoint Presentation</vt:lpstr>
      <vt:lpstr>What is CCP?</vt:lpstr>
      <vt:lpstr>Why?</vt:lpstr>
      <vt:lpstr>Why Not?</vt:lpstr>
      <vt:lpstr>Who?</vt:lpstr>
      <vt:lpstr>Benefits and Risks of CCP</vt:lpstr>
      <vt:lpstr>Impact on High School Graduation</vt:lpstr>
      <vt:lpstr>How does CCP impact high school and college transcripts?</vt:lpstr>
      <vt:lpstr>The Credits</vt:lpstr>
      <vt:lpstr>How many credits can a student earn?</vt:lpstr>
      <vt:lpstr>Determining how you participate</vt:lpstr>
      <vt:lpstr>Will the credits transfer?</vt:lpstr>
      <vt:lpstr>Course Selection</vt:lpstr>
      <vt:lpstr>How does participating work?</vt:lpstr>
      <vt:lpstr>Who pays?</vt:lpstr>
      <vt:lpstr>The Application Process</vt:lpstr>
      <vt:lpstr>New this year (Ohio Revised Code) </vt:lpstr>
      <vt:lpstr>How does funding work?</vt:lpstr>
      <vt:lpstr>Textbooks</vt:lpstr>
      <vt:lpstr>FERPA</vt:lpstr>
      <vt:lpstr>What if the student fails?</vt:lpstr>
      <vt:lpstr>Impact on Athletic Eligibility</vt:lpstr>
      <vt:lpstr>Check out the handbook!</vt:lpstr>
      <vt:lpstr>Final Thoughts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dc:creator>
  <cp:lastModifiedBy>Robin Galbari</cp:lastModifiedBy>
  <cp:revision>65</cp:revision>
  <cp:lastPrinted>2022-02-09T15:19:35Z</cp:lastPrinted>
  <dcterms:created xsi:type="dcterms:W3CDTF">2015-02-02T17:04:22Z</dcterms:created>
  <dcterms:modified xsi:type="dcterms:W3CDTF">2022-02-10T14:26:44Z</dcterms:modified>
</cp:coreProperties>
</file>